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F01"/>
    <a:srgbClr val="00FF00"/>
    <a:srgbClr val="00EE1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8A7E-063E-4781-AD03-CD9635D361C5}" type="datetimeFigureOut">
              <a:rPr lang="hr-HR" smtClean="0"/>
              <a:t>21.10.2012.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8454-08C5-4FE3-BB9E-48BA1E62CF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752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8A7E-063E-4781-AD03-CD9635D361C5}" type="datetimeFigureOut">
              <a:rPr lang="hr-HR" smtClean="0"/>
              <a:t>21.10.2012.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8454-08C5-4FE3-BB9E-48BA1E62CF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381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8A7E-063E-4781-AD03-CD9635D361C5}" type="datetimeFigureOut">
              <a:rPr lang="hr-HR" smtClean="0"/>
              <a:t>21.10.2012.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8454-08C5-4FE3-BB9E-48BA1E62CF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578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8A7E-063E-4781-AD03-CD9635D361C5}" type="datetimeFigureOut">
              <a:rPr lang="hr-HR" smtClean="0"/>
              <a:t>21.10.2012.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8454-08C5-4FE3-BB9E-48BA1E62CF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966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8A7E-063E-4781-AD03-CD9635D361C5}" type="datetimeFigureOut">
              <a:rPr lang="hr-HR" smtClean="0"/>
              <a:t>21.10.2012.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8454-08C5-4FE3-BB9E-48BA1E62CF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992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8A7E-063E-4781-AD03-CD9635D361C5}" type="datetimeFigureOut">
              <a:rPr lang="hr-HR" smtClean="0"/>
              <a:t>21.10.2012.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8454-08C5-4FE3-BB9E-48BA1E62CF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252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8A7E-063E-4781-AD03-CD9635D361C5}" type="datetimeFigureOut">
              <a:rPr lang="hr-HR" smtClean="0"/>
              <a:t>21.10.2012.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8454-08C5-4FE3-BB9E-48BA1E62CF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155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8A7E-063E-4781-AD03-CD9635D361C5}" type="datetimeFigureOut">
              <a:rPr lang="hr-HR" smtClean="0"/>
              <a:t>21.10.2012.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8454-08C5-4FE3-BB9E-48BA1E62CF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071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8A7E-063E-4781-AD03-CD9635D361C5}" type="datetimeFigureOut">
              <a:rPr lang="hr-HR" smtClean="0"/>
              <a:t>21.10.2012.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8454-08C5-4FE3-BB9E-48BA1E62CF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224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8A7E-063E-4781-AD03-CD9635D361C5}" type="datetimeFigureOut">
              <a:rPr lang="hr-HR" smtClean="0"/>
              <a:t>21.10.2012.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8454-08C5-4FE3-BB9E-48BA1E62CF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268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8A7E-063E-4781-AD03-CD9635D361C5}" type="datetimeFigureOut">
              <a:rPr lang="hr-HR" smtClean="0"/>
              <a:t>21.10.2012.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48454-08C5-4FE3-BB9E-48BA1E62CF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5284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8A7E-063E-4781-AD03-CD9635D361C5}" type="datetimeFigureOut">
              <a:rPr lang="hr-HR" smtClean="0"/>
              <a:t>21.10.2012.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48454-08C5-4FE3-BB9E-48BA1E62CF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380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4000">
              <a:srgbClr val="0A128C"/>
            </a:gs>
            <a:gs pos="70000">
              <a:srgbClr val="181CC7"/>
            </a:gs>
            <a:gs pos="87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788" y="188640"/>
            <a:ext cx="7772400" cy="1470025"/>
          </a:xfrm>
        </p:spPr>
        <p:txBody>
          <a:bodyPr>
            <a:normAutofit/>
          </a:bodyPr>
          <a:lstStyle/>
          <a:p>
            <a:r>
              <a:rPr lang="hr-HR" sz="6600" b="1" i="1" dirty="0" smtClean="0">
                <a:solidFill>
                  <a:srgbClr val="FF0000"/>
                </a:solidFill>
                <a:latin typeface="Tekton Pro Ext" pitchFamily="34" charset="-18"/>
              </a:rPr>
              <a:t>PROCESORI</a:t>
            </a:r>
            <a:endParaRPr lang="hr-HR" sz="6600" b="1" i="1" dirty="0">
              <a:solidFill>
                <a:srgbClr val="FF0000"/>
              </a:solidFill>
              <a:latin typeface="Tekton Pro Ext" pitchFamily="34" charset="-1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559708"/>
            <a:ext cx="4536504" cy="301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6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4000">
              <a:srgbClr val="0A128C"/>
            </a:gs>
            <a:gs pos="70000">
              <a:srgbClr val="181CC7"/>
            </a:gs>
            <a:gs pos="87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hr-H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r-H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  <a:latin typeface="Tempus Sans ITC" pitchFamily="82" charset="0"/>
              </a:rPr>
              <a:t>Procesor je </a:t>
            </a:r>
            <a:r>
              <a:rPr lang="hr-HR" b="1" dirty="0">
                <a:solidFill>
                  <a:srgbClr val="FF0000"/>
                </a:solidFill>
                <a:latin typeface="Tempus Sans ITC" pitchFamily="82" charset="0"/>
              </a:rPr>
              <a:t>elektronička komponenta napravljena od minijaturnih </a:t>
            </a:r>
            <a:r>
              <a:rPr lang="hr-HR" b="1" dirty="0" smtClean="0">
                <a:solidFill>
                  <a:srgbClr val="FF0000"/>
                </a:solidFill>
                <a:latin typeface="Tempus Sans ITC" pitchFamily="82" charset="0"/>
              </a:rPr>
              <a:t>tranzistora na </a:t>
            </a:r>
            <a:r>
              <a:rPr lang="hr-HR" b="1" dirty="0">
                <a:solidFill>
                  <a:srgbClr val="FF0000"/>
                </a:solidFill>
                <a:latin typeface="Tempus Sans ITC" pitchFamily="82" charset="0"/>
              </a:rPr>
              <a:t>jednom </a:t>
            </a:r>
            <a:r>
              <a:rPr lang="hr-HR" b="1" dirty="0" smtClean="0">
                <a:solidFill>
                  <a:srgbClr val="FF0000"/>
                </a:solidFill>
                <a:latin typeface="Tempus Sans ITC" pitchFamily="82" charset="0"/>
              </a:rPr>
              <a:t>čipu</a:t>
            </a:r>
            <a:r>
              <a:rPr lang="hr-HR" b="1" dirty="0" smtClean="0">
                <a:solidFill>
                  <a:srgbClr val="FFC000"/>
                </a:solidFill>
                <a:latin typeface="Tempus Sans ITC" pitchFamily="82" charset="0"/>
              </a:rPr>
              <a:t>.</a:t>
            </a:r>
            <a:endParaRPr lang="hr-HR" b="1" dirty="0">
              <a:solidFill>
                <a:srgbClr val="FFC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9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4000">
              <a:srgbClr val="0A128C"/>
            </a:gs>
            <a:gs pos="70000">
              <a:srgbClr val="181CC7"/>
            </a:gs>
            <a:gs pos="87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hr-H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rgbClr val="00FF00"/>
                </a:solidFill>
                <a:latin typeface="Tempus Sans ITC" pitchFamily="82" charset="0"/>
              </a:rPr>
              <a:t>Centralni </a:t>
            </a:r>
            <a:r>
              <a:rPr lang="hr-HR" b="1" dirty="0">
                <a:solidFill>
                  <a:srgbClr val="00FF00"/>
                </a:solidFill>
                <a:latin typeface="Tempus Sans ITC" pitchFamily="82" charset="0"/>
              </a:rPr>
              <a:t>procesor</a:t>
            </a:r>
            <a:r>
              <a:rPr lang="hr-HR" dirty="0">
                <a:solidFill>
                  <a:srgbClr val="FF0000"/>
                </a:solidFill>
              </a:rPr>
              <a:t> </a:t>
            </a:r>
            <a:r>
              <a:rPr lang="hr-HR" dirty="0" smtClean="0">
                <a:solidFill>
                  <a:srgbClr val="FF0000"/>
                </a:solidFill>
              </a:rPr>
              <a:t>(</a:t>
            </a:r>
            <a:r>
              <a:rPr lang="hr-HR" dirty="0" smtClean="0">
                <a:solidFill>
                  <a:srgbClr val="EDFF01"/>
                </a:solidFill>
                <a:latin typeface="Tempus Sans ITC" pitchFamily="82" charset="0"/>
              </a:rPr>
              <a:t>CPU</a:t>
            </a:r>
            <a:r>
              <a:rPr lang="hr-HR" dirty="0" smtClean="0">
                <a:solidFill>
                  <a:srgbClr val="FF0000"/>
                </a:solidFill>
              </a:rPr>
              <a:t>) </a:t>
            </a:r>
            <a:r>
              <a:rPr lang="hr-HR" b="1" dirty="0" smtClean="0">
                <a:solidFill>
                  <a:srgbClr val="FF0000"/>
                </a:solidFill>
                <a:latin typeface="Tempus Sans ITC" pitchFamily="82" charset="0"/>
              </a:rPr>
              <a:t>je </a:t>
            </a:r>
            <a:r>
              <a:rPr lang="hr-HR" b="1" dirty="0">
                <a:solidFill>
                  <a:srgbClr val="FF0000"/>
                </a:solidFill>
                <a:latin typeface="Tempus Sans ITC" pitchFamily="82" charset="0"/>
              </a:rPr>
              <a:t>srce svakog </a:t>
            </a:r>
            <a:r>
              <a:rPr lang="hr-HR" b="1" dirty="0" smtClean="0">
                <a:solidFill>
                  <a:srgbClr val="FF0000"/>
                </a:solidFill>
                <a:latin typeface="Tempus Sans ITC" pitchFamily="82" charset="0"/>
              </a:rPr>
              <a:t>računala, </a:t>
            </a:r>
            <a:r>
              <a:rPr lang="hr-HR" b="1" dirty="0">
                <a:solidFill>
                  <a:srgbClr val="FF0000"/>
                </a:solidFill>
                <a:latin typeface="Tempus Sans ITC" pitchFamily="82" charset="0"/>
              </a:rPr>
              <a:t>iako centralni procesor nije jedini procesor, njega imaju </a:t>
            </a:r>
            <a:r>
              <a:rPr lang="hr-HR" b="1" dirty="0" smtClean="0">
                <a:solidFill>
                  <a:srgbClr val="FF0000"/>
                </a:solidFill>
                <a:latin typeface="Tempus Sans ITC" pitchFamily="82" charset="0"/>
              </a:rPr>
              <a:t>grafička kartica</a:t>
            </a:r>
            <a:r>
              <a:rPr lang="hr-HR" b="1" dirty="0">
                <a:solidFill>
                  <a:srgbClr val="FF0000"/>
                </a:solidFill>
                <a:latin typeface="Tempus Sans ITC" pitchFamily="82" charset="0"/>
              </a:rPr>
              <a:t> </a:t>
            </a:r>
            <a:r>
              <a:rPr lang="hr-HR" b="1" dirty="0" smtClean="0">
                <a:solidFill>
                  <a:srgbClr val="FF0000"/>
                </a:solidFill>
                <a:latin typeface="Tempus Sans ITC" pitchFamily="82" charset="0"/>
              </a:rPr>
              <a:t>(GPU),</a:t>
            </a:r>
            <a:r>
              <a:rPr lang="hr-HR" b="1" dirty="0">
                <a:solidFill>
                  <a:srgbClr val="FF0000"/>
                </a:solidFill>
                <a:latin typeface="Tempus Sans ITC" pitchFamily="82" charset="0"/>
              </a:rPr>
              <a:t> </a:t>
            </a:r>
            <a:r>
              <a:rPr lang="hr-HR" b="1" dirty="0" smtClean="0">
                <a:solidFill>
                  <a:srgbClr val="FF0000"/>
                </a:solidFill>
                <a:latin typeface="Tempus Sans ITC" pitchFamily="82" charset="0"/>
              </a:rPr>
              <a:t>zvučna kartica</a:t>
            </a:r>
            <a:r>
              <a:rPr lang="hr-HR" b="1" dirty="0">
                <a:solidFill>
                  <a:srgbClr val="FF0000"/>
                </a:solidFill>
                <a:latin typeface="Tempus Sans ITC" pitchFamily="82" charset="0"/>
              </a:rPr>
              <a:t> i mnogi drugi dijelovi, ali pod imenom procesor najčešće se misli na centralni procesor</a:t>
            </a:r>
            <a:r>
              <a:rPr lang="hr-HR" dirty="0">
                <a:solidFill>
                  <a:srgbClr val="FF0000"/>
                </a:solidFill>
              </a:rPr>
              <a:t> (</a:t>
            </a:r>
            <a:r>
              <a:rPr lang="hr-HR" dirty="0">
                <a:solidFill>
                  <a:srgbClr val="FFC000"/>
                </a:solidFill>
                <a:latin typeface="Tempus Sans ITC" pitchFamily="82" charset="0"/>
              </a:rPr>
              <a:t>CPU</a:t>
            </a:r>
            <a:r>
              <a:rPr lang="hr-HR" dirty="0">
                <a:solidFill>
                  <a:srgbClr val="FF0000"/>
                </a:solidFill>
              </a:rPr>
              <a:t>)</a:t>
            </a:r>
            <a:r>
              <a:rPr lang="hr-HR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40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4000">
              <a:srgbClr val="0A128C"/>
            </a:gs>
            <a:gs pos="70000">
              <a:srgbClr val="181CC7"/>
            </a:gs>
            <a:gs pos="87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  <a:latin typeface="Tempus Sans ITC" pitchFamily="82" charset="0"/>
              </a:rPr>
              <a:t>Svaki procesor izvana izgleda veoma jednostavno, no on je u svojoj unutrašnjosti jako </a:t>
            </a:r>
            <a:r>
              <a:rPr lang="hr-HR" b="1" dirty="0" smtClean="0">
                <a:solidFill>
                  <a:srgbClr val="FF0000"/>
                </a:solidFill>
                <a:latin typeface="Tempus Sans ITC" pitchFamily="82" charset="0"/>
              </a:rPr>
              <a:t>kompliciran</a:t>
            </a:r>
            <a:r>
              <a:rPr lang="hr-HR" b="1" dirty="0" smtClean="0">
                <a:solidFill>
                  <a:srgbClr val="FFC000"/>
                </a:solidFill>
                <a:latin typeface="Tempus Sans ITC" pitchFamily="82" charset="0"/>
              </a:rPr>
              <a:t>.</a:t>
            </a:r>
          </a:p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  <a:latin typeface="Tempus Sans ITC" pitchFamily="82" charset="0"/>
              </a:rPr>
              <a:t>Prvi put takvo nešto je uspjelo 1971</a:t>
            </a:r>
            <a:r>
              <a:rPr lang="hr-HR" b="1" dirty="0">
                <a:solidFill>
                  <a:srgbClr val="FFC000"/>
                </a:solidFill>
                <a:latin typeface="Tempus Sans ITC" pitchFamily="82" charset="0"/>
              </a:rPr>
              <a:t>.</a:t>
            </a:r>
            <a:r>
              <a:rPr lang="hr-HR" b="1" dirty="0">
                <a:solidFill>
                  <a:srgbClr val="FF0000"/>
                </a:solidFill>
                <a:latin typeface="Tempus Sans ITC" pitchFamily="82" charset="0"/>
              </a:rPr>
              <a:t> kada je napravljen prvi procesor Intel 4004</a:t>
            </a:r>
            <a:r>
              <a:rPr lang="hr-HR" b="1" dirty="0">
                <a:solidFill>
                  <a:srgbClr val="FFC000"/>
                </a:solidFill>
                <a:latin typeface="Tempus Sans ITC" pitchFamily="82" charset="0"/>
              </a:rPr>
              <a:t>,</a:t>
            </a:r>
            <a:r>
              <a:rPr lang="hr-HR" b="1" dirty="0">
                <a:solidFill>
                  <a:srgbClr val="FF0000"/>
                </a:solidFill>
                <a:latin typeface="Tempus Sans ITC" pitchFamily="82" charset="0"/>
              </a:rPr>
              <a:t> koji </a:t>
            </a:r>
            <a:r>
              <a:rPr lang="hr-HR" b="1" dirty="0" smtClean="0">
                <a:solidFill>
                  <a:srgbClr val="FF0000"/>
                </a:solidFill>
                <a:latin typeface="Tempus Sans ITC" pitchFamily="82" charset="0"/>
              </a:rPr>
              <a:t>koji je mogao </a:t>
            </a:r>
            <a:r>
              <a:rPr lang="hr-HR" b="1" dirty="0">
                <a:solidFill>
                  <a:srgbClr val="FF0000"/>
                </a:solidFill>
                <a:latin typeface="Tempus Sans ITC" pitchFamily="82" charset="0"/>
              </a:rPr>
              <a:t>samo </a:t>
            </a:r>
            <a:r>
              <a:rPr lang="hr-HR" b="1" dirty="0" smtClean="0">
                <a:solidFill>
                  <a:srgbClr val="FF0000"/>
                </a:solidFill>
                <a:latin typeface="Tempus Sans ITC" pitchFamily="82" charset="0"/>
              </a:rPr>
              <a:t>zbrajati </a:t>
            </a:r>
            <a:r>
              <a:rPr lang="hr-HR" b="1" dirty="0">
                <a:solidFill>
                  <a:srgbClr val="FF0000"/>
                </a:solidFill>
                <a:latin typeface="Tempus Sans ITC" pitchFamily="82" charset="0"/>
              </a:rPr>
              <a:t>i </a:t>
            </a:r>
            <a:r>
              <a:rPr lang="hr-HR" b="1" dirty="0" smtClean="0">
                <a:solidFill>
                  <a:srgbClr val="FF0000"/>
                </a:solidFill>
                <a:latin typeface="Tempus Sans ITC" pitchFamily="82" charset="0"/>
              </a:rPr>
              <a:t>oduzimati</a:t>
            </a:r>
            <a:r>
              <a:rPr lang="hr-HR" dirty="0" smtClean="0">
                <a:solidFill>
                  <a:srgbClr val="FFC000"/>
                </a:solidFill>
              </a:rPr>
              <a:t>.</a:t>
            </a:r>
            <a:endParaRPr lang="hr-H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76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4000">
              <a:srgbClr val="0A128C"/>
            </a:gs>
            <a:gs pos="70000">
              <a:srgbClr val="181CC7"/>
            </a:gs>
            <a:gs pos="87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rgbClr val="00FF00"/>
                </a:solidFill>
                <a:latin typeface="Tempus Sans ITC" pitchFamily="82" charset="0"/>
              </a:rPr>
              <a:t>Procesor</a:t>
            </a:r>
            <a:r>
              <a:rPr lang="vi-VN" b="1" dirty="0" smtClean="0">
                <a:solidFill>
                  <a:srgbClr val="FF0000"/>
                </a:solidFill>
              </a:rPr>
              <a:t> </a:t>
            </a:r>
            <a:r>
              <a:rPr lang="hr-HR" b="1" dirty="0" smtClean="0">
                <a:solidFill>
                  <a:srgbClr val="FF0000"/>
                </a:solidFill>
                <a:latin typeface="Tempus Sans ITC" pitchFamily="82" charset="0"/>
              </a:rPr>
              <a:t>obra</a:t>
            </a:r>
            <a:r>
              <a:rPr lang="hr-HR" dirty="0" smtClean="0">
                <a:solidFill>
                  <a:srgbClr val="FF0000"/>
                </a:solidFill>
                <a:latin typeface="Tempus Sans ITC" pitchFamily="82" charset="0"/>
              </a:rPr>
              <a:t>đ</a:t>
            </a:r>
            <a:r>
              <a:rPr lang="hr-HR" b="1" dirty="0" smtClean="0">
                <a:solidFill>
                  <a:srgbClr val="FF0000"/>
                </a:solidFill>
                <a:latin typeface="Tempus Sans ITC" pitchFamily="82" charset="0"/>
              </a:rPr>
              <a:t>uje i izvršava binarne </a:t>
            </a:r>
            <a:r>
              <a:rPr lang="hr-HR" b="1" dirty="0" smtClean="0">
                <a:solidFill>
                  <a:srgbClr val="FF0000"/>
                </a:solidFill>
                <a:latin typeface="Tempus Sans ITC" pitchFamily="82" charset="0"/>
              </a:rPr>
              <a:t>operacije</a:t>
            </a:r>
            <a:r>
              <a:rPr lang="hr-HR" b="1" dirty="0" smtClean="0">
                <a:solidFill>
                  <a:srgbClr val="FFC000"/>
                </a:solidFill>
                <a:latin typeface="Tempus Sans ITC" pitchFamily="82" charset="0"/>
              </a:rPr>
              <a:t>.</a:t>
            </a:r>
            <a:endParaRPr lang="hr-HR" b="1" dirty="0" smtClean="0">
              <a:solidFill>
                <a:srgbClr val="FFC000"/>
              </a:solidFill>
              <a:latin typeface="Tempus Sans ITC" pitchFamily="82" charset="0"/>
            </a:endParaRPr>
          </a:p>
          <a:p>
            <a:pPr marL="0" indent="0">
              <a:buNone/>
            </a:pPr>
            <a:endParaRPr lang="hr-HR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  <a:latin typeface="Tempus Sans ITC" pitchFamily="82" charset="0"/>
              </a:rPr>
              <a:t>Postoje </a:t>
            </a:r>
            <a:r>
              <a:rPr lang="hr-HR" b="1" dirty="0" smtClean="0">
                <a:solidFill>
                  <a:srgbClr val="00FF00"/>
                </a:solidFill>
                <a:latin typeface="Tempus Sans ITC" pitchFamily="82" charset="0"/>
              </a:rPr>
              <a:t>AMD</a:t>
            </a:r>
            <a:r>
              <a:rPr lang="hr-HR" b="1" dirty="0" smtClean="0">
                <a:solidFill>
                  <a:srgbClr val="FF0000"/>
                </a:solidFill>
                <a:latin typeface="Tempus Sans ITC" pitchFamily="82" charset="0"/>
              </a:rPr>
              <a:t> i </a:t>
            </a:r>
            <a:r>
              <a:rPr lang="hr-HR" b="1" dirty="0">
                <a:solidFill>
                  <a:srgbClr val="00FF00"/>
                </a:solidFill>
                <a:latin typeface="Tempus Sans ITC" pitchFamily="82" charset="0"/>
              </a:rPr>
              <a:t>I</a:t>
            </a:r>
            <a:r>
              <a:rPr lang="hr-HR" b="1" dirty="0" smtClean="0">
                <a:solidFill>
                  <a:srgbClr val="00FF00"/>
                </a:solidFill>
                <a:latin typeface="Tempus Sans ITC" pitchFamily="82" charset="0"/>
              </a:rPr>
              <a:t>NTEL</a:t>
            </a:r>
            <a:r>
              <a:rPr lang="hr-HR" b="1" dirty="0" smtClean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hr-HR" b="1" dirty="0" smtClean="0">
                <a:solidFill>
                  <a:srgbClr val="FF0000"/>
                </a:solidFill>
                <a:latin typeface="Tempus Sans ITC" pitchFamily="82" charset="0"/>
              </a:rPr>
              <a:t>procesori</a:t>
            </a:r>
            <a:r>
              <a:rPr lang="hr-HR" b="1" dirty="0" smtClean="0">
                <a:solidFill>
                  <a:srgbClr val="FFC000"/>
                </a:solidFill>
                <a:latin typeface="Tempus Sans ITC" pitchFamily="82" charset="0"/>
              </a:rPr>
              <a:t>.</a:t>
            </a:r>
          </a:p>
          <a:p>
            <a:pPr marL="0" indent="0">
              <a:buNone/>
            </a:pPr>
            <a:endParaRPr lang="hr-HR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r-HR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356992"/>
            <a:ext cx="2085975" cy="2190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356748"/>
            <a:ext cx="3312368" cy="2184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22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4000">
              <a:srgbClr val="0A128C"/>
            </a:gs>
            <a:gs pos="70000">
              <a:srgbClr val="181CC7"/>
            </a:gs>
            <a:gs pos="87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>
                <a:latin typeface="Tempus Sans ITC" pitchFamily="82" charset="0"/>
              </a:rPr>
              <a:t>IZRADILI</a:t>
            </a:r>
            <a:r>
              <a:rPr lang="hr-HR" dirty="0" smtClean="0">
                <a:solidFill>
                  <a:srgbClr val="FFC000"/>
                </a:solidFill>
              </a:rPr>
              <a:t>:</a:t>
            </a:r>
          </a:p>
          <a:p>
            <a:endParaRPr lang="hr-HR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r-HR" b="1" i="1" dirty="0" smtClean="0">
                <a:solidFill>
                  <a:srgbClr val="FF0000"/>
                </a:solidFill>
                <a:latin typeface="Tempus Sans ITC" pitchFamily="82" charset="0"/>
              </a:rPr>
              <a:t>Karlo Glavač</a:t>
            </a:r>
          </a:p>
          <a:p>
            <a:pPr>
              <a:buFont typeface="Wingdings" pitchFamily="2" charset="2"/>
              <a:buChar char="Ø"/>
            </a:pPr>
            <a:r>
              <a:rPr lang="hr-HR" b="1" i="1" dirty="0" smtClean="0">
                <a:solidFill>
                  <a:srgbClr val="FF0000"/>
                </a:solidFill>
                <a:latin typeface="Tempus Sans ITC" pitchFamily="82" charset="0"/>
              </a:rPr>
              <a:t>Marin </a:t>
            </a:r>
            <a:r>
              <a:rPr lang="hr-HR" b="1" i="1" dirty="0" smtClean="0">
                <a:solidFill>
                  <a:srgbClr val="FF0000"/>
                </a:solidFill>
                <a:latin typeface="Tempus Sans ITC" pitchFamily="82" charset="0"/>
              </a:rPr>
              <a:t>Leš</a:t>
            </a:r>
          </a:p>
          <a:p>
            <a:pPr>
              <a:buFont typeface="Wingdings" pitchFamily="2" charset="2"/>
              <a:buChar char="Ø"/>
            </a:pPr>
            <a:endParaRPr lang="hr-HR" b="1" i="1" dirty="0">
              <a:solidFill>
                <a:srgbClr val="FF0000"/>
              </a:solidFill>
              <a:latin typeface="Tempus Sans ITC" pitchFamily="82" charset="0"/>
            </a:endParaRPr>
          </a:p>
          <a:p>
            <a:pPr>
              <a:buFont typeface="Wingdings" pitchFamily="2" charset="2"/>
              <a:buChar char="Ø"/>
            </a:pPr>
            <a:endParaRPr lang="hr-HR" b="1" i="1" dirty="0" smtClean="0">
              <a:solidFill>
                <a:srgbClr val="FF0000"/>
              </a:solidFill>
              <a:latin typeface="Tempus Sans ITC" pitchFamily="82" charset="0"/>
            </a:endParaRPr>
          </a:p>
          <a:p>
            <a:pPr marL="0" indent="0">
              <a:buNone/>
            </a:pPr>
            <a:r>
              <a:rPr lang="hr-HR" b="1" i="1" dirty="0" smtClean="0">
                <a:solidFill>
                  <a:srgbClr val="FF0000"/>
                </a:solidFill>
                <a:latin typeface="Tempus Sans ITC" pitchFamily="82" charset="0"/>
              </a:rPr>
              <a:t>                                                                  </a:t>
            </a:r>
            <a:r>
              <a:rPr lang="hr-HR" sz="5400" b="1" i="1" dirty="0" smtClean="0">
                <a:solidFill>
                  <a:srgbClr val="FF0000"/>
                </a:solidFill>
                <a:latin typeface="Tempus Sans ITC" pitchFamily="82" charset="0"/>
              </a:rPr>
              <a:t>8.b</a:t>
            </a:r>
            <a:endParaRPr lang="hr-HR" sz="5400" b="1" i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14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72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PROCESORI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PROCESORI</dc:title>
  <dc:creator>Karlo</dc:creator>
  <cp:lastModifiedBy>Karlo</cp:lastModifiedBy>
  <cp:revision>6</cp:revision>
  <dcterms:created xsi:type="dcterms:W3CDTF">2012-10-20T11:24:54Z</dcterms:created>
  <dcterms:modified xsi:type="dcterms:W3CDTF">2012-10-21T15:36:21Z</dcterms:modified>
</cp:coreProperties>
</file>