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002" y="1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76D79-61C8-4BE7-820F-22B0FD045793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290-1748-46B3-BC3E-3C0079E7B1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76D79-61C8-4BE7-820F-22B0FD045793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290-1748-46B3-BC3E-3C0079E7B1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76D79-61C8-4BE7-820F-22B0FD045793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290-1748-46B3-BC3E-3C0079E7B1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76D79-61C8-4BE7-820F-22B0FD045793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290-1748-46B3-BC3E-3C0079E7B1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76D79-61C8-4BE7-820F-22B0FD045793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290-1748-46B3-BC3E-3C0079E7B1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76D79-61C8-4BE7-820F-22B0FD045793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290-1748-46B3-BC3E-3C0079E7B1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76D79-61C8-4BE7-820F-22B0FD045793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290-1748-46B3-BC3E-3C0079E7B1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76D79-61C8-4BE7-820F-22B0FD045793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290-1748-46B3-BC3E-3C0079E7B1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76D79-61C8-4BE7-820F-22B0FD045793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290-1748-46B3-BC3E-3C0079E7B1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76D79-61C8-4BE7-820F-22B0FD045793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290-1748-46B3-BC3E-3C0079E7B1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76D79-61C8-4BE7-820F-22B0FD045793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7290-1748-46B3-BC3E-3C0079E7B1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76D79-61C8-4BE7-820F-22B0FD045793}" type="datetimeFigureOut">
              <a:rPr lang="hr-HR" smtClean="0"/>
              <a:pPr/>
              <a:t>31.10.2013.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D7290-1748-46B3-BC3E-3C0079E7B19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1279548" y="2551837"/>
            <a:ext cx="6676828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hr-H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Pretvorba digitalnog i</a:t>
            </a:r>
            <a:br>
              <a:rPr lang="hr-H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hr-H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analognog signala</a:t>
            </a:r>
            <a:endParaRPr lang="hr-HR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5770984" cy="346050"/>
          </a:xfrm>
        </p:spPr>
        <p:txBody>
          <a:bodyPr>
            <a:prstTxWarp prst="textStop">
              <a:avLst/>
            </a:prstTxWarp>
            <a:noAutofit/>
          </a:bodyPr>
          <a:lstStyle/>
          <a:p>
            <a:r>
              <a:rPr lang="hr-HR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ANALOGNO DIGITIALNA PRETVORBA</a:t>
            </a:r>
            <a:endParaRPr lang="hr-HR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>
            <a:normAutofit/>
          </a:bodyPr>
          <a:lstStyle/>
          <a:p>
            <a:r>
              <a:rPr lang="hr-HR" sz="2200" dirty="0" smtClean="0"/>
              <a:t>Dobiveni električni signal koji titranjem zraka uzrokuju titranje osjetljive membrane u mikrofonu koja svojim gibanjem mijenja električni signal je </a:t>
            </a:r>
            <a:r>
              <a:rPr lang="hr-HR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analogan</a:t>
            </a:r>
            <a:endParaRPr lang="hr-HR" sz="2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 bi ga računalo prepoznalo potrebno ga je pretvoriti u </a:t>
            </a:r>
            <a:r>
              <a:rPr lang="hr-HR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digitalan signal</a:t>
            </a:r>
            <a:endParaRPr lang="hr-HR" sz="2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znači da je potrebno provesti </a:t>
            </a:r>
            <a:r>
              <a:rPr lang="hr-H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analognu-digitalnu pretvorbu.</a:t>
            </a:r>
            <a:endParaRPr lang="hr-HR" sz="2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356992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356992"/>
            <a:ext cx="3103240" cy="2489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Ravni poveznik sa strelicom 7"/>
          <p:cNvCxnSpPr/>
          <p:nvPr/>
        </p:nvCxnSpPr>
        <p:spPr>
          <a:xfrm>
            <a:off x="1547664" y="5805264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kstniOkvir 9"/>
          <p:cNvSpPr txBox="1"/>
          <p:nvPr/>
        </p:nvSpPr>
        <p:spPr>
          <a:xfrm>
            <a:off x="1259632" y="623731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DIGITALNO VOĐENJE ONLINE</a:t>
            </a:r>
            <a:endParaRPr lang="hr-HR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13" name="Ravni poveznik sa strelicom 12"/>
          <p:cNvCxnSpPr/>
          <p:nvPr/>
        </p:nvCxnSpPr>
        <p:spPr>
          <a:xfrm>
            <a:off x="6660232" y="5157192"/>
            <a:ext cx="504056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kstniOkvir 13"/>
          <p:cNvSpPr txBox="1"/>
          <p:nvPr/>
        </p:nvSpPr>
        <p:spPr>
          <a:xfrm>
            <a:off x="6588224" y="6093296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MIKROFON</a:t>
            </a:r>
            <a:endParaRPr lang="hr-HR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hr-H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ANALOGNO-DIGITALNA  PRETVORBA </a:t>
            </a:r>
            <a:endParaRPr lang="hr-H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132856"/>
            <a:ext cx="1847850" cy="2466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9" name="Ravni poveznik sa strelicom 8"/>
          <p:cNvCxnSpPr/>
          <p:nvPr/>
        </p:nvCxnSpPr>
        <p:spPr>
          <a:xfrm>
            <a:off x="2267744" y="342900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kstniOkvir 9"/>
          <p:cNvSpPr txBox="1"/>
          <p:nvPr/>
        </p:nvSpPr>
        <p:spPr>
          <a:xfrm>
            <a:off x="3203848" y="3212976"/>
            <a:ext cx="172819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b="1" dirty="0" smtClean="0"/>
              <a:t>Pojačalo</a:t>
            </a:r>
            <a:endParaRPr lang="hr-HR" sz="1600" b="1" dirty="0"/>
          </a:p>
        </p:txBody>
      </p:sp>
      <p:cxnSp>
        <p:nvCxnSpPr>
          <p:cNvPr id="13" name="Ravni poveznik sa strelicom 12"/>
          <p:cNvCxnSpPr/>
          <p:nvPr/>
        </p:nvCxnSpPr>
        <p:spPr>
          <a:xfrm>
            <a:off x="5004048" y="342900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kstniOkvir 14"/>
          <p:cNvSpPr txBox="1"/>
          <p:nvPr/>
        </p:nvSpPr>
        <p:spPr>
          <a:xfrm>
            <a:off x="5940152" y="3212976"/>
            <a:ext cx="208823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b="1" dirty="0" smtClean="0"/>
              <a:t>A/D pretvornik</a:t>
            </a:r>
            <a:endParaRPr lang="hr-HR" b="1" dirty="0"/>
          </a:p>
        </p:txBody>
      </p:sp>
      <p:grpSp>
        <p:nvGrpSpPr>
          <p:cNvPr id="23" name="Grupa 22"/>
          <p:cNvGrpSpPr/>
          <p:nvPr/>
        </p:nvGrpSpPr>
        <p:grpSpPr>
          <a:xfrm>
            <a:off x="2771800" y="3933056"/>
            <a:ext cx="1944216" cy="1889700"/>
            <a:chOff x="2542032" y="5422392"/>
            <a:chExt cx="1885952" cy="998220"/>
          </a:xfrm>
        </p:grpSpPr>
        <p:sp>
          <p:nvSpPr>
            <p:cNvPr id="11" name="Prostoručno 10"/>
            <p:cNvSpPr/>
            <p:nvPr/>
          </p:nvSpPr>
          <p:spPr>
            <a:xfrm>
              <a:off x="2542032" y="5422392"/>
              <a:ext cx="1821180" cy="998220"/>
            </a:xfrm>
            <a:custGeom>
              <a:avLst/>
              <a:gdLst>
                <a:gd name="connsiteX0" fmla="*/ 0 w 1821180"/>
                <a:gd name="connsiteY0" fmla="*/ 521208 h 998220"/>
                <a:gd name="connsiteX1" fmla="*/ 137160 w 1821180"/>
                <a:gd name="connsiteY1" fmla="*/ 73152 h 998220"/>
                <a:gd name="connsiteX2" fmla="*/ 356616 w 1821180"/>
                <a:gd name="connsiteY2" fmla="*/ 960120 h 998220"/>
                <a:gd name="connsiteX3" fmla="*/ 566928 w 1821180"/>
                <a:gd name="connsiteY3" fmla="*/ 301752 h 998220"/>
                <a:gd name="connsiteX4" fmla="*/ 704088 w 1821180"/>
                <a:gd name="connsiteY4" fmla="*/ 594360 h 998220"/>
                <a:gd name="connsiteX5" fmla="*/ 896112 w 1821180"/>
                <a:gd name="connsiteY5" fmla="*/ 429768 h 998220"/>
                <a:gd name="connsiteX6" fmla="*/ 1078992 w 1821180"/>
                <a:gd name="connsiteY6" fmla="*/ 576072 h 998220"/>
                <a:gd name="connsiteX7" fmla="*/ 1709928 w 1821180"/>
                <a:gd name="connsiteY7" fmla="*/ 576072 h 998220"/>
                <a:gd name="connsiteX8" fmla="*/ 1746504 w 1821180"/>
                <a:gd name="connsiteY8" fmla="*/ 566928 h 998220"/>
                <a:gd name="connsiteX9" fmla="*/ 1746504 w 1821180"/>
                <a:gd name="connsiteY9" fmla="*/ 557784 h 998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21180" h="998220">
                  <a:moveTo>
                    <a:pt x="0" y="521208"/>
                  </a:moveTo>
                  <a:cubicBezTo>
                    <a:pt x="38862" y="260604"/>
                    <a:pt x="77724" y="0"/>
                    <a:pt x="137160" y="73152"/>
                  </a:cubicBezTo>
                  <a:cubicBezTo>
                    <a:pt x="196596" y="146304"/>
                    <a:pt x="284988" y="922020"/>
                    <a:pt x="356616" y="960120"/>
                  </a:cubicBezTo>
                  <a:cubicBezTo>
                    <a:pt x="428244" y="998220"/>
                    <a:pt x="509016" y="362712"/>
                    <a:pt x="566928" y="301752"/>
                  </a:cubicBezTo>
                  <a:cubicBezTo>
                    <a:pt x="624840" y="240792"/>
                    <a:pt x="649224" y="573024"/>
                    <a:pt x="704088" y="594360"/>
                  </a:cubicBezTo>
                  <a:cubicBezTo>
                    <a:pt x="758952" y="615696"/>
                    <a:pt x="833628" y="432816"/>
                    <a:pt x="896112" y="429768"/>
                  </a:cubicBezTo>
                  <a:cubicBezTo>
                    <a:pt x="958596" y="426720"/>
                    <a:pt x="943356" y="551688"/>
                    <a:pt x="1078992" y="576072"/>
                  </a:cubicBezTo>
                  <a:cubicBezTo>
                    <a:pt x="1214628" y="600456"/>
                    <a:pt x="1598676" y="577596"/>
                    <a:pt x="1709928" y="576072"/>
                  </a:cubicBezTo>
                  <a:cubicBezTo>
                    <a:pt x="1821180" y="574548"/>
                    <a:pt x="1740408" y="569976"/>
                    <a:pt x="1746504" y="566928"/>
                  </a:cubicBezTo>
                  <a:cubicBezTo>
                    <a:pt x="1752600" y="563880"/>
                    <a:pt x="1749552" y="560832"/>
                    <a:pt x="1746504" y="557784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8" name="Ravni poveznik 17"/>
            <p:cNvCxnSpPr/>
            <p:nvPr/>
          </p:nvCxnSpPr>
          <p:spPr>
            <a:xfrm>
              <a:off x="2555776" y="6021288"/>
              <a:ext cx="187220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Grupa 36"/>
          <p:cNvGrpSpPr/>
          <p:nvPr/>
        </p:nvGrpSpPr>
        <p:grpSpPr>
          <a:xfrm>
            <a:off x="5508104" y="4005064"/>
            <a:ext cx="2376264" cy="1862316"/>
            <a:chOff x="2542032" y="5422392"/>
            <a:chExt cx="1885952" cy="998220"/>
          </a:xfrm>
        </p:grpSpPr>
        <p:sp>
          <p:nvSpPr>
            <p:cNvPr id="38" name="Prostoručno 37"/>
            <p:cNvSpPr/>
            <p:nvPr/>
          </p:nvSpPr>
          <p:spPr>
            <a:xfrm>
              <a:off x="2542032" y="5422392"/>
              <a:ext cx="1821180" cy="998220"/>
            </a:xfrm>
            <a:custGeom>
              <a:avLst/>
              <a:gdLst>
                <a:gd name="connsiteX0" fmla="*/ 0 w 1821180"/>
                <a:gd name="connsiteY0" fmla="*/ 521208 h 998220"/>
                <a:gd name="connsiteX1" fmla="*/ 137160 w 1821180"/>
                <a:gd name="connsiteY1" fmla="*/ 73152 h 998220"/>
                <a:gd name="connsiteX2" fmla="*/ 356616 w 1821180"/>
                <a:gd name="connsiteY2" fmla="*/ 960120 h 998220"/>
                <a:gd name="connsiteX3" fmla="*/ 566928 w 1821180"/>
                <a:gd name="connsiteY3" fmla="*/ 301752 h 998220"/>
                <a:gd name="connsiteX4" fmla="*/ 704088 w 1821180"/>
                <a:gd name="connsiteY4" fmla="*/ 594360 h 998220"/>
                <a:gd name="connsiteX5" fmla="*/ 896112 w 1821180"/>
                <a:gd name="connsiteY5" fmla="*/ 429768 h 998220"/>
                <a:gd name="connsiteX6" fmla="*/ 1078992 w 1821180"/>
                <a:gd name="connsiteY6" fmla="*/ 576072 h 998220"/>
                <a:gd name="connsiteX7" fmla="*/ 1709928 w 1821180"/>
                <a:gd name="connsiteY7" fmla="*/ 576072 h 998220"/>
                <a:gd name="connsiteX8" fmla="*/ 1746504 w 1821180"/>
                <a:gd name="connsiteY8" fmla="*/ 566928 h 998220"/>
                <a:gd name="connsiteX9" fmla="*/ 1746504 w 1821180"/>
                <a:gd name="connsiteY9" fmla="*/ 557784 h 998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21180" h="998220">
                  <a:moveTo>
                    <a:pt x="0" y="521208"/>
                  </a:moveTo>
                  <a:cubicBezTo>
                    <a:pt x="38862" y="260604"/>
                    <a:pt x="77724" y="0"/>
                    <a:pt x="137160" y="73152"/>
                  </a:cubicBezTo>
                  <a:cubicBezTo>
                    <a:pt x="196596" y="146304"/>
                    <a:pt x="284988" y="922020"/>
                    <a:pt x="356616" y="960120"/>
                  </a:cubicBezTo>
                  <a:cubicBezTo>
                    <a:pt x="428244" y="998220"/>
                    <a:pt x="509016" y="362712"/>
                    <a:pt x="566928" y="301752"/>
                  </a:cubicBezTo>
                  <a:cubicBezTo>
                    <a:pt x="624840" y="240792"/>
                    <a:pt x="649224" y="573024"/>
                    <a:pt x="704088" y="594360"/>
                  </a:cubicBezTo>
                  <a:cubicBezTo>
                    <a:pt x="758952" y="615696"/>
                    <a:pt x="833628" y="432816"/>
                    <a:pt x="896112" y="429768"/>
                  </a:cubicBezTo>
                  <a:cubicBezTo>
                    <a:pt x="958596" y="426720"/>
                    <a:pt x="943356" y="551688"/>
                    <a:pt x="1078992" y="576072"/>
                  </a:cubicBezTo>
                  <a:cubicBezTo>
                    <a:pt x="1214628" y="600456"/>
                    <a:pt x="1598676" y="577596"/>
                    <a:pt x="1709928" y="576072"/>
                  </a:cubicBezTo>
                  <a:cubicBezTo>
                    <a:pt x="1821180" y="574548"/>
                    <a:pt x="1740408" y="569976"/>
                    <a:pt x="1746504" y="566928"/>
                  </a:cubicBezTo>
                  <a:cubicBezTo>
                    <a:pt x="1752600" y="563880"/>
                    <a:pt x="1749552" y="560832"/>
                    <a:pt x="1746504" y="557784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Ravni poveznik 38"/>
            <p:cNvCxnSpPr/>
            <p:nvPr/>
          </p:nvCxnSpPr>
          <p:spPr>
            <a:xfrm>
              <a:off x="2555776" y="6021288"/>
              <a:ext cx="187220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1" name="Ravni poveznik 40"/>
          <p:cNvCxnSpPr/>
          <p:nvPr/>
        </p:nvCxnSpPr>
        <p:spPr>
          <a:xfrm>
            <a:off x="2771800" y="3789040"/>
            <a:ext cx="0" cy="21328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Ravni poveznik 43"/>
          <p:cNvCxnSpPr/>
          <p:nvPr/>
        </p:nvCxnSpPr>
        <p:spPr>
          <a:xfrm>
            <a:off x="5508104" y="3861048"/>
            <a:ext cx="0" cy="21328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>
            <a:off x="5580112" y="4293096"/>
            <a:ext cx="0" cy="7920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Ravni poveznik 47"/>
          <p:cNvCxnSpPr>
            <a:stCxn id="38" idx="1"/>
          </p:cNvCxnSpPr>
          <p:nvPr/>
        </p:nvCxnSpPr>
        <p:spPr>
          <a:xfrm>
            <a:off x="5680923" y="4141539"/>
            <a:ext cx="43205" cy="9436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Ravni poveznik 49"/>
          <p:cNvCxnSpPr/>
          <p:nvPr/>
        </p:nvCxnSpPr>
        <p:spPr>
          <a:xfrm>
            <a:off x="5652120" y="4149080"/>
            <a:ext cx="0" cy="10081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Ravni poveznik sa strelicom 55"/>
          <p:cNvCxnSpPr/>
          <p:nvPr/>
        </p:nvCxnSpPr>
        <p:spPr>
          <a:xfrm flipV="1">
            <a:off x="2555776" y="4509120"/>
            <a:ext cx="0" cy="115212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avni poveznik sa strelicom 58"/>
          <p:cNvCxnSpPr/>
          <p:nvPr/>
        </p:nvCxnSpPr>
        <p:spPr>
          <a:xfrm>
            <a:off x="2915816" y="5877272"/>
            <a:ext cx="1224136" cy="0"/>
          </a:xfrm>
          <a:prstGeom prst="straightConnector1">
            <a:avLst/>
          </a:prstGeom>
          <a:ln w="44450">
            <a:solidFill>
              <a:schemeClr val="accent2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vni poveznik sa strelicom 61"/>
          <p:cNvCxnSpPr/>
          <p:nvPr/>
        </p:nvCxnSpPr>
        <p:spPr>
          <a:xfrm>
            <a:off x="5652120" y="5877272"/>
            <a:ext cx="1224136" cy="0"/>
          </a:xfrm>
          <a:prstGeom prst="straightConnector1">
            <a:avLst/>
          </a:prstGeom>
          <a:ln w="44450">
            <a:solidFill>
              <a:schemeClr val="accent2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avni poveznik sa strelicom 62"/>
          <p:cNvCxnSpPr/>
          <p:nvPr/>
        </p:nvCxnSpPr>
        <p:spPr>
          <a:xfrm flipV="1">
            <a:off x="5292080" y="4509120"/>
            <a:ext cx="0" cy="115212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4929411"/>
          </a:xfrm>
        </p:spPr>
        <p:txBody>
          <a:bodyPr>
            <a:normAutofit/>
          </a:bodyPr>
          <a:lstStyle/>
          <a:p>
            <a:r>
              <a:rPr lang="hr-HR" sz="1800" dirty="0" smtClean="0"/>
              <a:t>Električni signal iz mikrofona prolazi kroz pojačalo gdje se dodatno pojačava</a:t>
            </a:r>
          </a:p>
          <a:p>
            <a:r>
              <a:rPr lang="hr-HR" sz="1800" dirty="0" smtClean="0"/>
              <a:t>Nakon toga se pretvara  iz analognog u digitalni  (računalo samo razumije  0 i 1)</a:t>
            </a:r>
          </a:p>
          <a:p>
            <a:r>
              <a:rPr lang="hr-HR" sz="1800" dirty="0" smtClean="0"/>
              <a:t>Kako bi pretvorili analogni u digitalni prvo se uzima uzrok analognog signala u određenim trenucima to se zove </a:t>
            </a:r>
            <a:r>
              <a:rPr lang="hr-H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UZROK</a:t>
            </a:r>
            <a:endParaRPr lang="hr-HR" sz="2000" dirty="0" smtClean="0"/>
          </a:p>
          <a:p>
            <a:r>
              <a:rPr lang="hr-HR" sz="1800" dirty="0" smtClean="0"/>
              <a:t>Vrijednost analognog signala se pretvara u </a:t>
            </a:r>
            <a:r>
              <a:rPr lang="hr-H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BINARNI BROJ  </a:t>
            </a:r>
            <a:r>
              <a:rPr lang="hr-HR" sz="1800" dirty="0" smtClean="0"/>
              <a:t>koji se kodira</a:t>
            </a:r>
          </a:p>
          <a:p>
            <a:r>
              <a:rPr lang="hr-HR" sz="1800" dirty="0" smtClean="0"/>
              <a:t>Na izlazu iz A/D pretvornika izlazi binarni digitalni signal koji opisuje vrijednosti analognog signala</a:t>
            </a:r>
          </a:p>
          <a:p>
            <a:pPr>
              <a:buNone/>
            </a:pPr>
            <a:endParaRPr lang="hr-HR" sz="1800" dirty="0" smtClean="0"/>
          </a:p>
          <a:p>
            <a:pPr>
              <a:buNone/>
            </a:pPr>
            <a:endParaRPr lang="hr-HR" sz="1600" dirty="0" smtClean="0"/>
          </a:p>
          <a:p>
            <a:pPr>
              <a:buNone/>
            </a:pPr>
            <a:endParaRPr lang="hr-HR" sz="1600" dirty="0" smtClean="0"/>
          </a:p>
          <a:p>
            <a:pPr>
              <a:buNone/>
            </a:pPr>
            <a:endParaRPr lang="hr-HR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284984"/>
            <a:ext cx="2952328" cy="2756010"/>
          </a:xfrm>
          <a:prstGeom prst="rect">
            <a:avLst/>
          </a:prstGeom>
          <a:ln>
            <a:noFill/>
          </a:ln>
          <a:effectLst>
            <a:outerShdw blurRad="647700" dir="8100000" algn="tr" rotWithShape="0">
              <a:prstClr val="black">
                <a:alpha val="40000"/>
              </a:prstClr>
            </a:outerShdw>
            <a:softEdge rad="112500"/>
          </a:effectLst>
          <a:scene3d>
            <a:camera prst="orthographicFront"/>
            <a:lightRig rig="threePt" dir="t"/>
          </a:scene3d>
          <a:sp3d>
            <a:bevelT w="120650" prst="angle"/>
          </a:sp3d>
        </p:spPr>
      </p:pic>
      <p:cxnSp>
        <p:nvCxnSpPr>
          <p:cNvPr id="5" name="Ravni poveznik sa strelicom 4"/>
          <p:cNvCxnSpPr/>
          <p:nvPr/>
        </p:nvCxnSpPr>
        <p:spPr>
          <a:xfrm>
            <a:off x="3779912" y="4653136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kstniOkvir 5"/>
          <p:cNvSpPr txBox="1"/>
          <p:nvPr/>
        </p:nvSpPr>
        <p:spPr>
          <a:xfrm>
            <a:off x="5076056" y="4365105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Analogno digitalni pretvornik</a:t>
            </a:r>
            <a:endParaRPr lang="hr-HR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            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899592" y="260648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Digitalno-analogna pretvorba</a:t>
            </a:r>
            <a:endParaRPr lang="hr-HR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683568" y="1052736"/>
            <a:ext cx="8316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Prilikom izvođenja glazbe odvija se suprotan proces u digitalno-analognom pretvorniku smješteno na zvučnoj kartici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683568" y="1772816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Digitalni signal pretvornik pretvara u analogni električni signal, koji se dodatno filtrira</a:t>
            </a:r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683568" y="2420888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Analogni signal </a:t>
            </a:r>
            <a:r>
              <a:rPr lang="hr-HR" dirty="0" smtClean="0"/>
              <a:t>–koristi se kao pobuna za zvučnik, a promjena amplitude i frekvencija uzrokuju titranje zvučničke membrane koja stvara zvučni val koji čujemo</a:t>
            </a:r>
            <a:endParaRPr lang="hr-HR" dirty="0"/>
          </a:p>
        </p:txBody>
      </p:sp>
      <p:cxnSp>
        <p:nvCxnSpPr>
          <p:cNvPr id="34" name="Ravni poveznik sa strelicom 33"/>
          <p:cNvCxnSpPr>
            <a:stCxn id="32" idx="1"/>
          </p:cNvCxnSpPr>
          <p:nvPr/>
        </p:nvCxnSpPr>
        <p:spPr>
          <a:xfrm flipH="1">
            <a:off x="3591296" y="6199159"/>
            <a:ext cx="633001" cy="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ravokutnik 34"/>
          <p:cNvSpPr/>
          <p:nvPr/>
        </p:nvSpPr>
        <p:spPr>
          <a:xfrm>
            <a:off x="3380296" y="5928900"/>
            <a:ext cx="211000" cy="472954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7" name="Ravni poveznik 36"/>
          <p:cNvCxnSpPr/>
          <p:nvPr/>
        </p:nvCxnSpPr>
        <p:spPr>
          <a:xfrm>
            <a:off x="2747296" y="5523511"/>
            <a:ext cx="633001" cy="4053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Ravni poveznik 38"/>
          <p:cNvCxnSpPr/>
          <p:nvPr/>
        </p:nvCxnSpPr>
        <p:spPr>
          <a:xfrm flipV="1">
            <a:off x="2771800" y="6381328"/>
            <a:ext cx="668167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Ravni poveznik 44"/>
          <p:cNvCxnSpPr/>
          <p:nvPr/>
        </p:nvCxnSpPr>
        <p:spPr>
          <a:xfrm>
            <a:off x="2747296" y="5523511"/>
            <a:ext cx="24504" cy="12178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8" name="Grupa 57"/>
          <p:cNvGrpSpPr/>
          <p:nvPr/>
        </p:nvGrpSpPr>
        <p:grpSpPr>
          <a:xfrm>
            <a:off x="1763688" y="3429000"/>
            <a:ext cx="5484945" cy="3175549"/>
            <a:chOff x="684653" y="3356992"/>
            <a:chExt cx="5615539" cy="3384376"/>
          </a:xfrm>
        </p:grpSpPr>
        <p:cxnSp>
          <p:nvCxnSpPr>
            <p:cNvPr id="24" name="Ravni poveznik 23"/>
            <p:cNvCxnSpPr/>
            <p:nvPr/>
          </p:nvCxnSpPr>
          <p:spPr>
            <a:xfrm>
              <a:off x="5652120" y="5589240"/>
              <a:ext cx="0" cy="792088"/>
            </a:xfrm>
            <a:prstGeom prst="line">
              <a:avLst/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avni poveznik sa strelicom 30"/>
            <p:cNvCxnSpPr/>
            <p:nvPr/>
          </p:nvCxnSpPr>
          <p:spPr>
            <a:xfrm flipH="1">
              <a:off x="4644008" y="6381328"/>
              <a:ext cx="1008112" cy="0"/>
            </a:xfrm>
            <a:prstGeom prst="straightConnector1">
              <a:avLst/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Pravokutnik 31"/>
            <p:cNvSpPr/>
            <p:nvPr/>
          </p:nvSpPr>
          <p:spPr>
            <a:xfrm>
              <a:off x="3203848" y="5877272"/>
              <a:ext cx="1368152" cy="86409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57" name="Grupa 56"/>
            <p:cNvGrpSpPr/>
            <p:nvPr/>
          </p:nvGrpSpPr>
          <p:grpSpPr>
            <a:xfrm>
              <a:off x="684653" y="3356992"/>
              <a:ext cx="5615539" cy="2232248"/>
              <a:chOff x="684653" y="3356992"/>
              <a:chExt cx="5615539" cy="2232248"/>
            </a:xfrm>
          </p:grpSpPr>
          <p:cxnSp>
            <p:nvCxnSpPr>
              <p:cNvPr id="18" name="Ravni poveznik sa strelicom 17"/>
              <p:cNvCxnSpPr/>
              <p:nvPr/>
            </p:nvCxnSpPr>
            <p:spPr>
              <a:xfrm>
                <a:off x="5652120" y="4005064"/>
                <a:ext cx="0" cy="648072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Pravokutnik 21"/>
              <p:cNvSpPr/>
              <p:nvPr/>
            </p:nvSpPr>
            <p:spPr>
              <a:xfrm>
                <a:off x="4932040" y="4653136"/>
                <a:ext cx="1368152" cy="936104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56" name="Grupa 55"/>
              <p:cNvGrpSpPr/>
              <p:nvPr/>
            </p:nvGrpSpPr>
            <p:grpSpPr>
              <a:xfrm>
                <a:off x="684653" y="3356992"/>
                <a:ext cx="4967467" cy="1504672"/>
                <a:chOff x="684653" y="3356992"/>
                <a:chExt cx="4967467" cy="1504672"/>
              </a:xfrm>
            </p:grpSpPr>
            <p:cxnSp>
              <p:nvCxnSpPr>
                <p:cNvPr id="20" name="Ravni poveznik 19"/>
                <p:cNvCxnSpPr>
                  <a:stCxn id="15" idx="3"/>
                </p:cNvCxnSpPr>
                <p:nvPr/>
              </p:nvCxnSpPr>
              <p:spPr>
                <a:xfrm>
                  <a:off x="4427984" y="4005064"/>
                  <a:ext cx="1224136" cy="0"/>
                </a:xfrm>
                <a:prstGeom prst="line">
                  <a:avLst/>
                </a:prstGeom>
                <a:ln w="3175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5" name="Grupa 54"/>
                <p:cNvGrpSpPr/>
                <p:nvPr/>
              </p:nvGrpSpPr>
              <p:grpSpPr>
                <a:xfrm>
                  <a:off x="684653" y="3356992"/>
                  <a:ext cx="3815339" cy="1504672"/>
                  <a:chOff x="684653" y="3356992"/>
                  <a:chExt cx="3815339" cy="1504672"/>
                </a:xfrm>
              </p:grpSpPr>
              <p:grpSp>
                <p:nvGrpSpPr>
                  <p:cNvPr id="54" name="Grupa 53"/>
                  <p:cNvGrpSpPr/>
                  <p:nvPr/>
                </p:nvGrpSpPr>
                <p:grpSpPr>
                  <a:xfrm>
                    <a:off x="684653" y="3429000"/>
                    <a:ext cx="1943131" cy="1432664"/>
                    <a:chOff x="684653" y="3429000"/>
                    <a:chExt cx="1943131" cy="1432664"/>
                  </a:xfrm>
                </p:grpSpPr>
                <p:grpSp>
                  <p:nvGrpSpPr>
                    <p:cNvPr id="53" name="Grupa 52"/>
                    <p:cNvGrpSpPr/>
                    <p:nvPr/>
                  </p:nvGrpSpPr>
                  <p:grpSpPr>
                    <a:xfrm>
                      <a:off x="684653" y="3429000"/>
                      <a:ext cx="1079035" cy="1432664"/>
                      <a:chOff x="684653" y="3429000"/>
                      <a:chExt cx="1079035" cy="1432664"/>
                    </a:xfrm>
                  </p:grpSpPr>
                  <p:sp>
                    <p:nvSpPr>
                      <p:cNvPr id="11" name="Elipsa 10"/>
                      <p:cNvSpPr/>
                      <p:nvPr/>
                    </p:nvSpPr>
                    <p:spPr>
                      <a:xfrm>
                        <a:off x="1043608" y="3429000"/>
                        <a:ext cx="720080" cy="648072"/>
                      </a:xfrm>
                      <a:prstGeom prst="ellipse">
                        <a:avLst/>
                      </a:prstGeom>
                      <a:ln/>
                    </p:spPr>
                    <p:style>
                      <a:lnRef idx="1">
                        <a:schemeClr val="dk1"/>
                      </a:lnRef>
                      <a:fillRef idx="2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r-HR"/>
                      </a:p>
                    </p:txBody>
                  </p:sp>
                  <p:sp>
                    <p:nvSpPr>
                      <p:cNvPr id="12" name="Pravokutnik 11"/>
                      <p:cNvSpPr/>
                      <p:nvPr/>
                    </p:nvSpPr>
                    <p:spPr>
                      <a:xfrm rot="2494164">
                        <a:off x="684653" y="3853552"/>
                        <a:ext cx="360040" cy="1008112"/>
                      </a:xfrm>
                      <a:prstGeom prst="rect">
                        <a:avLst/>
                      </a:prstGeom>
                      <a:ln/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r-HR"/>
                      </a:p>
                    </p:txBody>
                  </p:sp>
                </p:grpSp>
                <p:cxnSp>
                  <p:nvCxnSpPr>
                    <p:cNvPr id="14" name="Ravni poveznik sa strelicom 13"/>
                    <p:cNvCxnSpPr/>
                    <p:nvPr/>
                  </p:nvCxnSpPr>
                  <p:spPr>
                    <a:xfrm>
                      <a:off x="1547664" y="4077072"/>
                      <a:ext cx="1080120" cy="0"/>
                    </a:xfrm>
                    <a:prstGeom prst="straightConnector1">
                      <a:avLst/>
                    </a:prstGeom>
                    <a:ln w="381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5" name="Pravokutnik 14"/>
                  <p:cNvSpPr/>
                  <p:nvPr/>
                </p:nvSpPr>
                <p:spPr>
                  <a:xfrm>
                    <a:off x="2699792" y="3356992"/>
                    <a:ext cx="1728192" cy="1296144"/>
                  </a:xfrm>
                  <a:prstGeom prst="rect">
                    <a:avLst/>
                  </a:prstGeom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47" name="TekstniOkvir 46"/>
                  <p:cNvSpPr txBox="1"/>
                  <p:nvPr/>
                </p:nvSpPr>
                <p:spPr>
                  <a:xfrm>
                    <a:off x="2771800" y="3501008"/>
                    <a:ext cx="1728192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r-HR" dirty="0" smtClean="0"/>
                      <a:t>Od analognog do digitalnog</a:t>
                    </a:r>
                    <a:endParaRPr lang="hr-HR" dirty="0"/>
                  </a:p>
                </p:txBody>
              </p:sp>
            </p:grpSp>
          </p:grpSp>
          <p:sp>
            <p:nvSpPr>
              <p:cNvPr id="48" name="TekstniOkvir 47"/>
              <p:cNvSpPr txBox="1"/>
              <p:nvPr/>
            </p:nvSpPr>
            <p:spPr>
              <a:xfrm>
                <a:off x="5148064" y="4797152"/>
                <a:ext cx="10081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dirty="0" smtClean="0"/>
                  <a:t>Digitalni sistem</a:t>
                </a:r>
                <a:endParaRPr lang="hr-HR" dirty="0"/>
              </a:p>
            </p:txBody>
          </p:sp>
        </p:grpSp>
      </p:grpSp>
      <p:sp>
        <p:nvSpPr>
          <p:cNvPr id="49" name="TekstniOkvir 48"/>
          <p:cNvSpPr txBox="1"/>
          <p:nvPr/>
        </p:nvSpPr>
        <p:spPr>
          <a:xfrm>
            <a:off x="4294630" y="5996465"/>
            <a:ext cx="1195668" cy="490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Od digitalnog do analognog</a:t>
            </a:r>
            <a:endParaRPr lang="hr-HR" sz="1400" dirty="0"/>
          </a:p>
        </p:txBody>
      </p:sp>
      <p:sp>
        <p:nvSpPr>
          <p:cNvPr id="50" name="TekstniOkvir 49"/>
          <p:cNvSpPr txBox="1"/>
          <p:nvPr/>
        </p:nvSpPr>
        <p:spPr>
          <a:xfrm>
            <a:off x="1396950" y="5996465"/>
            <a:ext cx="914334" cy="346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Zvučnik</a:t>
            </a:r>
            <a:endParaRPr lang="hr-HR" dirty="0"/>
          </a:p>
        </p:txBody>
      </p:sp>
      <p:sp>
        <p:nvSpPr>
          <p:cNvPr id="52" name="TekstniOkvir 51"/>
          <p:cNvSpPr txBox="1"/>
          <p:nvPr/>
        </p:nvSpPr>
        <p:spPr>
          <a:xfrm>
            <a:off x="1115616" y="3699259"/>
            <a:ext cx="844001" cy="274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300" dirty="0" smtClean="0"/>
              <a:t>Mikrofon</a:t>
            </a:r>
            <a:endParaRPr lang="hr-HR" sz="13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859216" cy="1143000"/>
          </a:xfrm>
        </p:spPr>
        <p:txBody>
          <a:bodyPr>
            <a:prstTxWarp prst="textChevronInverted">
              <a:avLst/>
            </a:prstTxWarp>
          </a:bodyPr>
          <a:lstStyle/>
          <a:p>
            <a:r>
              <a:rPr lang="hr-HR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Izradili: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2060848"/>
            <a:ext cx="8229600" cy="4525963"/>
          </a:xfrm>
        </p:spPr>
        <p:txBody>
          <a:bodyPr/>
          <a:lstStyle/>
          <a:p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Petra </a:t>
            </a:r>
            <a:r>
              <a:rPr lang="hr-HR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Osrečak</a:t>
            </a:r>
            <a:endParaRPr lang="hr-HR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  <a:p>
            <a:r>
              <a:rPr lang="hr-H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Paola Vukić</a:t>
            </a:r>
          </a:p>
          <a:p>
            <a:r>
              <a:rPr lang="hr-H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Robert </a:t>
            </a:r>
            <a:r>
              <a:rPr lang="hr-HR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Pavalić</a:t>
            </a:r>
            <a:endParaRPr lang="hr-HR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r>
              <a:rPr lang="hr-H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Luka </a:t>
            </a:r>
            <a:r>
              <a:rPr lang="hr-HR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Vlajčević</a:t>
            </a:r>
            <a:endParaRPr lang="hr-HR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207</Words>
  <Application>Microsoft Office PowerPoint</Application>
  <PresentationFormat>Prikaz na zaslonu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tema</vt:lpstr>
      <vt:lpstr>Slajd 1</vt:lpstr>
      <vt:lpstr>ANALOGNO DIGITIALNA PRETVORBA</vt:lpstr>
      <vt:lpstr>ANALOGNO-DIGITALNA  PRETVORBA </vt:lpstr>
      <vt:lpstr>Slajd 4</vt:lpstr>
      <vt:lpstr>Slajd 5</vt:lpstr>
      <vt:lpstr>Izradili: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Pretvorba digitalnog i analognog signala</dc:title>
  <dc:creator>Ucenik 10</dc:creator>
  <cp:lastModifiedBy>GLAVNO INFORMATIKA</cp:lastModifiedBy>
  <cp:revision>20</cp:revision>
  <dcterms:created xsi:type="dcterms:W3CDTF">2013-10-17T10:17:57Z</dcterms:created>
  <dcterms:modified xsi:type="dcterms:W3CDTF">2013-10-31T12:04:03Z</dcterms:modified>
</cp:coreProperties>
</file>