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8" name="Rezervirano mjesto datuma 27"/>
          <p:cNvSpPr>
            <a:spLocks noGrp="1"/>
          </p:cNvSpPr>
          <p:nvPr>
            <p:ph type="dt" sz="half" idx="10"/>
          </p:nvPr>
        </p:nvSpPr>
        <p:spPr/>
        <p:txBody>
          <a:bodyPr/>
          <a:lstStyle>
            <a:extLst/>
          </a:lstStyle>
          <a:p>
            <a:fld id="{277ABDDD-2B1F-4821-B949-4CDD0E42AD62}" type="datetimeFigureOut">
              <a:rPr lang="hr-HR" smtClean="0"/>
              <a:pPr/>
              <a:t>23.10.2012.</a:t>
            </a:fld>
            <a:endParaRPr lang="hr-HR"/>
          </a:p>
        </p:txBody>
      </p:sp>
      <p:sp>
        <p:nvSpPr>
          <p:cNvPr id="17" name="Rezervirano mjesto podnožja 16"/>
          <p:cNvSpPr>
            <a:spLocks noGrp="1"/>
          </p:cNvSpPr>
          <p:nvPr>
            <p:ph type="ftr" sz="quarter" idx="11"/>
          </p:nvPr>
        </p:nvSpPr>
        <p:spPr/>
        <p:txBody>
          <a:bodyPr/>
          <a:lstStyle>
            <a:extLst/>
          </a:lstStyle>
          <a:p>
            <a:endParaRPr lang="hr-HR"/>
          </a:p>
        </p:txBody>
      </p:sp>
      <p:sp>
        <p:nvSpPr>
          <p:cNvPr id="29" name="Rezervirano mjesto broja slajda 28"/>
          <p:cNvSpPr>
            <a:spLocks noGrp="1"/>
          </p:cNvSpPr>
          <p:nvPr>
            <p:ph type="sldNum" sz="quarter" idx="12"/>
          </p:nvPr>
        </p:nvSpPr>
        <p:spPr/>
        <p:txBody>
          <a:bodyPr/>
          <a:lstStyle>
            <a:extLst/>
          </a:lstStyle>
          <a:p>
            <a:fld id="{37D46E74-8B1B-4E2A-93BC-F07EBEBAEB64}" type="slidenum">
              <a:rPr lang="hr-HR" smtClean="0"/>
              <a:pPr/>
              <a:t>‹#›</a:t>
            </a:fld>
            <a:endParaRPr lang="hr-HR"/>
          </a:p>
        </p:txBody>
      </p:sp>
      <p:sp>
        <p:nvSpPr>
          <p:cNvPr id="32" name="Pravokutni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Pravokutni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Pravokutni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Pravokutni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Pravokutni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slov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56" name="Pravokutni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Pravokutni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Pravokutni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Pravokutni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277ABDDD-2B1F-4821-B949-4CDD0E42AD62}" type="datetimeFigureOut">
              <a:rPr lang="hr-HR" smtClean="0"/>
              <a:pPr/>
              <a:t>23.10.2012.</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37D46E74-8B1B-4E2A-93BC-F07EBEBAEB64}"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9"/>
            <a:ext cx="1981200" cy="5851525"/>
          </a:xfrm>
        </p:spPr>
        <p:txBody>
          <a:bodyPr vert="eaVert" anchor="ct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609600" y="274639"/>
            <a:ext cx="58674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277ABDDD-2B1F-4821-B949-4CDD0E42AD62}" type="datetimeFigureOut">
              <a:rPr lang="hr-HR" smtClean="0"/>
              <a:pPr/>
              <a:t>23.10.2012.</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37D46E74-8B1B-4E2A-93BC-F07EBEBAEB64}"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277ABDDD-2B1F-4821-B949-4CDD0E42AD62}" type="datetimeFigureOut">
              <a:rPr lang="hr-HR" smtClean="0"/>
              <a:pPr/>
              <a:t>23.10.2012.</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37D46E74-8B1B-4E2A-93BC-F07EBEBAEB64}"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14" name="Prostoručno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Prostoručno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Prostoručno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Prostoručno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Prostoručno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Prostoručno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Prostoručno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Prostoručno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Prostoručno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Prostoručno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Prostoručno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Prostoručno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Prostoručno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Prostoručno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Prostoručno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Rezervirano mjesto teksta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extLst/>
          </a:lstStyle>
          <a:p>
            <a:fld id="{277ABDDD-2B1F-4821-B949-4CDD0E42AD62}" type="datetimeFigureOut">
              <a:rPr lang="hr-HR" smtClean="0"/>
              <a:pPr/>
              <a:t>23.10.2012.</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37D46E74-8B1B-4E2A-93BC-F07EBEBAEB64}" type="slidenum">
              <a:rPr lang="hr-HR" smtClean="0"/>
              <a:pPr/>
              <a:t>‹#›</a:t>
            </a:fld>
            <a:endParaRPr lang="hr-HR"/>
          </a:p>
        </p:txBody>
      </p:sp>
      <p:sp>
        <p:nvSpPr>
          <p:cNvPr id="7" name="Pravokutni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hr-HR" smtClean="0"/>
              <a:t>Kliknite da biste uredili stil naslova matrice</a:t>
            </a:r>
            <a:endParaRPr kumimoji="0" lang="en-US"/>
          </a:p>
        </p:txBody>
      </p:sp>
      <p:sp>
        <p:nvSpPr>
          <p:cNvPr id="8" name="Pravokutni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Pravokutni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Pravokutni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avokutni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avokutni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512064"/>
            <a:ext cx="8229600" cy="914400"/>
          </a:xfrm>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277ABDDD-2B1F-4821-B949-4CDD0E42AD62}" type="datetimeFigureOut">
              <a:rPr lang="hr-HR" smtClean="0"/>
              <a:pPr/>
              <a:t>23.10.2012.</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37D46E74-8B1B-4E2A-93BC-F07EBEBAEB64}"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spTree>
      <p:nvGrpSpPr>
        <p:cNvPr id="1" name=""/>
        <p:cNvGrpSpPr/>
        <p:nvPr/>
      </p:nvGrpSpPr>
      <p:grpSpPr>
        <a:xfrm>
          <a:off x="0" y="0"/>
          <a:ext cx="0" cy="0"/>
          <a:chOff x="0" y="0"/>
          <a:chExt cx="0" cy="0"/>
        </a:xfrm>
      </p:grpSpPr>
      <p:sp>
        <p:nvSpPr>
          <p:cNvPr id="25" name="Pravokutni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504824" y="512064"/>
            <a:ext cx="7772400" cy="914400"/>
          </a:xfrm>
        </p:spPr>
        <p:txBody>
          <a:bodyPr anchor="t"/>
          <a:lstStyle>
            <a:lvl1pPr>
              <a:defRPr sz="4000"/>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277ABDDD-2B1F-4821-B949-4CDD0E42AD62}" type="datetimeFigureOut">
              <a:rPr lang="hr-HR" smtClean="0"/>
              <a:pPr/>
              <a:t>23.10.2012.</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37D46E74-8B1B-4E2A-93BC-F07EBEBAEB64}" type="slidenum">
              <a:rPr lang="hr-HR" smtClean="0"/>
              <a:pPr/>
              <a:t>‹#›</a:t>
            </a:fld>
            <a:endParaRPr lang="hr-HR"/>
          </a:p>
        </p:txBody>
      </p:sp>
      <p:sp>
        <p:nvSpPr>
          <p:cNvPr id="16" name="Pravokutni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Pravokutni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Pravokutni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Pravokutni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Pravokutni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Pravokutni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Pravokutni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Pravokutni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Pravokutni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914400" y="512064"/>
            <a:ext cx="7772400" cy="914400"/>
          </a:xfrm>
        </p:spPr>
        <p:txBody>
          <a:bodyPr/>
          <a:lstStyle>
            <a:lvl1pPr>
              <a:defRPr sz="4000" cap="none" baseline="0"/>
            </a:lvl1pPr>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fld id="{277ABDDD-2B1F-4821-B949-4CDD0E42AD62}" type="datetimeFigureOut">
              <a:rPr lang="hr-HR" smtClean="0"/>
              <a:pPr/>
              <a:t>23.10.2012.</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37D46E74-8B1B-4E2A-93BC-F07EBEBAEB64}"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277ABDDD-2B1F-4821-B949-4CDD0E42AD62}" type="datetimeFigureOut">
              <a:rPr lang="hr-HR" smtClean="0"/>
              <a:pPr/>
              <a:t>23.10.2012.</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37D46E74-8B1B-4E2A-93BC-F07EBEBAEB64}"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685800" y="273050"/>
            <a:ext cx="8229600" cy="1162050"/>
          </a:xfrm>
        </p:spPr>
        <p:txBody>
          <a:bodyPr anchor="ctr"/>
          <a:lstStyle>
            <a:lvl1pPr algn="l">
              <a:buNone/>
              <a:defRPr sz="3600" b="0"/>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277ABDDD-2B1F-4821-B949-4CDD0E42AD62}" type="datetimeFigureOut">
              <a:rPr lang="hr-HR" smtClean="0"/>
              <a:pPr/>
              <a:t>23.10.2012.</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37D46E74-8B1B-4E2A-93BC-F07EBEBAEB64}"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8" name="Pravokutni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Ravni poveznik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a 9"/>
          <p:cNvGrpSpPr/>
          <p:nvPr/>
        </p:nvGrpSpPr>
        <p:grpSpPr>
          <a:xfrm rot="5400000">
            <a:off x="8514581" y="1219200"/>
            <a:ext cx="132763" cy="128466"/>
            <a:chOff x="6668087" y="1297746"/>
            <a:chExt cx="161840" cy="156602"/>
          </a:xfrm>
        </p:grpSpPr>
        <p:cxnSp>
          <p:nvCxnSpPr>
            <p:cNvPr id="15" name="Ravni poveznik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Ravni poveznik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Ravni poveznik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slov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hr-HR" smtClean="0"/>
              <a:t>Kliknite da biste uredili stil naslova matrice</a:t>
            </a:r>
            <a:endParaRPr kumimoji="0" lang="en-US"/>
          </a:p>
        </p:txBody>
      </p:sp>
      <p:sp>
        <p:nvSpPr>
          <p:cNvPr id="3" name="Rezervirano mjesto slik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hr-HR" smtClean="0"/>
              <a:t>Pritisnite ikonu za dodavanje slike</a:t>
            </a:r>
            <a:endParaRPr kumimoji="0" lang="en-US"/>
          </a:p>
        </p:txBody>
      </p:sp>
      <p:sp>
        <p:nvSpPr>
          <p:cNvPr id="4" name="Rezervirano mjesto teksta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grpSp>
        <p:nvGrpSpPr>
          <p:cNvPr id="14" name="Grupa 13"/>
          <p:cNvGrpSpPr/>
          <p:nvPr/>
        </p:nvGrpSpPr>
        <p:grpSpPr>
          <a:xfrm rot="5400000">
            <a:off x="8666981" y="1371600"/>
            <a:ext cx="132763" cy="128466"/>
            <a:chOff x="6668087" y="1297746"/>
            <a:chExt cx="161840" cy="156602"/>
          </a:xfrm>
        </p:grpSpPr>
        <p:cxnSp>
          <p:nvCxnSpPr>
            <p:cNvPr id="11" name="Ravni poveznik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Ravni poveznik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Ravni poveznik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a 17"/>
          <p:cNvGrpSpPr/>
          <p:nvPr/>
        </p:nvGrpSpPr>
        <p:grpSpPr>
          <a:xfrm rot="5400000">
            <a:off x="8320088" y="1474763"/>
            <a:ext cx="132763" cy="128466"/>
            <a:chOff x="6668087" y="1297746"/>
            <a:chExt cx="161840" cy="156602"/>
          </a:xfrm>
        </p:grpSpPr>
        <p:cxnSp>
          <p:nvCxnSpPr>
            <p:cNvPr id="19" name="Ravni poveznik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Ravni poveznik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Ravni poveznik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Rezervirano mjesto datuma 4"/>
          <p:cNvSpPr>
            <a:spLocks noGrp="1"/>
          </p:cNvSpPr>
          <p:nvPr>
            <p:ph type="dt" sz="half" idx="10"/>
          </p:nvPr>
        </p:nvSpPr>
        <p:spPr>
          <a:xfrm>
            <a:off x="6477000" y="55499"/>
            <a:ext cx="2133600" cy="365125"/>
          </a:xfrm>
        </p:spPr>
        <p:txBody>
          <a:bodyPr/>
          <a:lstStyle>
            <a:extLst/>
          </a:lstStyle>
          <a:p>
            <a:fld id="{277ABDDD-2B1F-4821-B949-4CDD0E42AD62}" type="datetimeFigureOut">
              <a:rPr lang="hr-HR" smtClean="0"/>
              <a:pPr/>
              <a:t>23.10.2012.</a:t>
            </a:fld>
            <a:endParaRPr lang="hr-HR"/>
          </a:p>
        </p:txBody>
      </p:sp>
      <p:sp>
        <p:nvSpPr>
          <p:cNvPr id="6" name="Rezervirano mjesto podnožja 5"/>
          <p:cNvSpPr>
            <a:spLocks noGrp="1"/>
          </p:cNvSpPr>
          <p:nvPr>
            <p:ph type="ftr" sz="quarter" idx="11"/>
          </p:nvPr>
        </p:nvSpPr>
        <p:spPr>
          <a:xfrm>
            <a:off x="914400" y="55499"/>
            <a:ext cx="5562600" cy="365125"/>
          </a:xfrm>
        </p:spPr>
        <p:txBody>
          <a:bodyPr/>
          <a:lstStyle>
            <a:extLst/>
          </a:lstStyle>
          <a:p>
            <a:endParaRPr lang="hr-HR"/>
          </a:p>
        </p:txBody>
      </p:sp>
      <p:sp>
        <p:nvSpPr>
          <p:cNvPr id="7" name="Rezervirano mjesto broja slajda 6"/>
          <p:cNvSpPr>
            <a:spLocks noGrp="1"/>
          </p:cNvSpPr>
          <p:nvPr>
            <p:ph type="sldNum" sz="quarter" idx="12"/>
          </p:nvPr>
        </p:nvSpPr>
        <p:spPr>
          <a:xfrm>
            <a:off x="8610600" y="55499"/>
            <a:ext cx="457200" cy="365125"/>
          </a:xfrm>
        </p:spPr>
        <p:txBody>
          <a:bodyPr/>
          <a:lstStyle>
            <a:extLst/>
          </a:lstStyle>
          <a:p>
            <a:fld id="{37D46E74-8B1B-4E2A-93BC-F07EBEBAEB64}"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ravokutni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Pravokutni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avokutni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avokutni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avokutni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avokutni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Pravokutni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Pravokutni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Pravokutni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zervirano mjesto naslova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4" name="Rezervirano mjesto datuma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77ABDDD-2B1F-4821-B949-4CDD0E42AD62}" type="datetimeFigureOut">
              <a:rPr lang="hr-HR" smtClean="0"/>
              <a:pPr/>
              <a:t>23.10.2012.</a:t>
            </a:fld>
            <a:endParaRPr lang="hr-HR"/>
          </a:p>
        </p:txBody>
      </p:sp>
      <p:sp>
        <p:nvSpPr>
          <p:cNvPr id="3" name="Rezervirano mjesto podnožja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hr-HR"/>
          </a:p>
        </p:txBody>
      </p:sp>
      <p:sp>
        <p:nvSpPr>
          <p:cNvPr id="23" name="Rezervirano mjesto broja slajda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7D46E74-8B1B-4E2A-93BC-F07EBEBAEB64}"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755576" y="2420888"/>
            <a:ext cx="7772400" cy="1584176"/>
          </a:xfrm>
        </p:spPr>
        <p:txBody>
          <a:bodyPr/>
          <a:lstStyle/>
          <a:p>
            <a:r>
              <a:rPr lang="hr-HR" dirty="0" smtClean="0"/>
              <a:t/>
            </a:r>
            <a:br>
              <a:rPr lang="hr-HR" dirty="0" smtClean="0"/>
            </a:br>
            <a:r>
              <a:rPr lang="hr-HR" sz="4800" dirty="0" smtClean="0"/>
              <a:t>  </a:t>
            </a:r>
            <a:r>
              <a:rPr lang="hr-HR" sz="4800" dirty="0" smtClean="0">
                <a:solidFill>
                  <a:schemeClr val="accent4">
                    <a:lumMod val="75000"/>
                  </a:schemeClr>
                </a:solidFill>
              </a:rPr>
              <a:t>KOMPRIMIRANJE</a:t>
            </a:r>
            <a:r>
              <a:rPr lang="hr-HR" sz="4800" dirty="0" smtClean="0"/>
              <a:t> </a:t>
            </a:r>
            <a:r>
              <a:rPr lang="hr-HR" sz="4800" dirty="0" smtClean="0">
                <a:solidFill>
                  <a:schemeClr val="accent4">
                    <a:lumMod val="75000"/>
                  </a:schemeClr>
                </a:solidFill>
              </a:rPr>
              <a:t>DATOTEKA</a:t>
            </a:r>
            <a:endParaRPr lang="hr-HR" sz="4800" dirty="0">
              <a:solidFill>
                <a:schemeClr val="accent4">
                  <a:lumMod val="75000"/>
                </a:schemeClr>
              </a:solidFill>
            </a:endParaRPr>
          </a:p>
        </p:txBody>
      </p:sp>
      <p:sp>
        <p:nvSpPr>
          <p:cNvPr id="3" name="Podnaslov 2"/>
          <p:cNvSpPr>
            <a:spLocks noGrp="1"/>
          </p:cNvSpPr>
          <p:nvPr>
            <p:ph type="subTitle" idx="1"/>
          </p:nvPr>
        </p:nvSpPr>
        <p:spPr>
          <a:xfrm>
            <a:off x="683568" y="4725144"/>
            <a:ext cx="7772400" cy="1508760"/>
          </a:xfrm>
        </p:spPr>
        <p:txBody>
          <a:bodyPr/>
          <a:lstStyle/>
          <a:p>
            <a:r>
              <a:rPr lang="hr-HR" dirty="0" smtClean="0"/>
              <a:t>.</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accent1">
                    <a:lumMod val="50000"/>
                  </a:schemeClr>
                </a:solidFill>
              </a:rPr>
              <a:t>Kako komprimirati datoteke?</a:t>
            </a:r>
            <a:endParaRPr lang="hr-HR" dirty="0">
              <a:solidFill>
                <a:schemeClr val="accent1">
                  <a:lumMod val="50000"/>
                </a:schemeClr>
              </a:solidFill>
            </a:endParaRPr>
          </a:p>
        </p:txBody>
      </p:sp>
      <p:sp>
        <p:nvSpPr>
          <p:cNvPr id="3" name="Rezervirano mjesto sadržaja 2"/>
          <p:cNvSpPr>
            <a:spLocks noGrp="1"/>
          </p:cNvSpPr>
          <p:nvPr>
            <p:ph idx="1"/>
          </p:nvPr>
        </p:nvSpPr>
        <p:spPr/>
        <p:txBody>
          <a:bodyPr/>
          <a:lstStyle/>
          <a:p>
            <a:pPr>
              <a:buNone/>
            </a:pPr>
            <a:r>
              <a:rPr lang="hr-HR" dirty="0" smtClean="0">
                <a:solidFill>
                  <a:schemeClr val="accent1">
                    <a:lumMod val="60000"/>
                    <a:lumOff val="40000"/>
                  </a:schemeClr>
                </a:solidFill>
              </a:rPr>
              <a:t>1.Potražite datoteku ili mapu koju želite komprimirati.</a:t>
            </a:r>
          </a:p>
          <a:p>
            <a:pPr>
              <a:buNone/>
            </a:pPr>
            <a:r>
              <a:rPr lang="hr-HR" dirty="0" smtClean="0">
                <a:solidFill>
                  <a:schemeClr val="accent1">
                    <a:lumMod val="60000"/>
                    <a:lumOff val="40000"/>
                  </a:schemeClr>
                </a:solidFill>
              </a:rPr>
              <a:t>2.Desnom tipkom miša kliknite datoteku ili mapu, pokažite na Pošalji primatelju, a potom kliknite Komprimirana  mapa.</a:t>
            </a:r>
          </a:p>
          <a:p>
            <a:pPr>
              <a:buNone/>
            </a:pPr>
            <a:r>
              <a:rPr lang="hr-HR" dirty="0" smtClean="0">
                <a:solidFill>
                  <a:schemeClr val="accent1">
                    <a:lumMod val="60000"/>
                    <a:lumOff val="40000"/>
                  </a:schemeClr>
                </a:solidFill>
              </a:rPr>
              <a:t>3.Stvorit će se nova komprimirana mapa. Da biste je preimenovali, kliknite je desnom tipkom miša, zatim kliknite Preimenuj, a potom unesite novi naziv.</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0" end="0"/>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descr="zip1.PNG"/>
          <p:cNvPicPr>
            <a:picLocks noChangeAspect="1"/>
          </p:cNvPicPr>
          <p:nvPr/>
        </p:nvPicPr>
        <p:blipFill>
          <a:blip r:embed="rId2" cstate="print"/>
          <a:stretch>
            <a:fillRect/>
          </a:stretch>
        </p:blipFill>
        <p:spPr>
          <a:xfrm>
            <a:off x="3419872" y="0"/>
            <a:ext cx="5724128" cy="5544615"/>
          </a:xfrm>
          <a:prstGeom prst="rect">
            <a:avLst/>
          </a:prstGeom>
        </p:spPr>
      </p:pic>
      <p:cxnSp>
        <p:nvCxnSpPr>
          <p:cNvPr id="6" name="Ravni poveznik sa strelicom 5"/>
          <p:cNvCxnSpPr/>
          <p:nvPr/>
        </p:nvCxnSpPr>
        <p:spPr>
          <a:xfrm flipV="1">
            <a:off x="2339752" y="260648"/>
            <a:ext cx="1008112" cy="504056"/>
          </a:xfrm>
          <a:prstGeom prst="straightConnector1">
            <a:avLst/>
          </a:prstGeom>
          <a:ln w="28575">
            <a:solidFill>
              <a:srgbClr val="00B0F0"/>
            </a:solidFill>
            <a:tailEnd type="arrow"/>
          </a:ln>
        </p:spPr>
        <p:style>
          <a:lnRef idx="1">
            <a:schemeClr val="accent2"/>
          </a:lnRef>
          <a:fillRef idx="0">
            <a:schemeClr val="accent2"/>
          </a:fillRef>
          <a:effectRef idx="0">
            <a:schemeClr val="accent2"/>
          </a:effectRef>
          <a:fontRef idx="minor">
            <a:schemeClr val="tx1"/>
          </a:fontRef>
        </p:style>
      </p:cxnSp>
      <p:sp>
        <p:nvSpPr>
          <p:cNvPr id="12" name="TekstniOkvir 11"/>
          <p:cNvSpPr txBox="1"/>
          <p:nvPr/>
        </p:nvSpPr>
        <p:spPr>
          <a:xfrm>
            <a:off x="467544" y="764704"/>
            <a:ext cx="2808312" cy="954107"/>
          </a:xfrm>
          <a:prstGeom prst="rect">
            <a:avLst/>
          </a:prstGeom>
          <a:noFill/>
        </p:spPr>
        <p:txBody>
          <a:bodyPr wrap="square" rtlCol="0">
            <a:spAutoFit/>
          </a:bodyPr>
          <a:lstStyle/>
          <a:p>
            <a:r>
              <a:rPr lang="hr-HR" sz="2800" dirty="0" smtClean="0">
                <a:solidFill>
                  <a:schemeClr val="tx2">
                    <a:lumMod val="50000"/>
                  </a:schemeClr>
                </a:solidFill>
              </a:rPr>
              <a:t>Datoteka za komprimiranje</a:t>
            </a:r>
            <a:endParaRPr lang="hr-HR" sz="2800" dirty="0">
              <a:solidFill>
                <a:schemeClr val="tx2">
                  <a:lumMod val="50000"/>
                </a:schemeClr>
              </a:solidFill>
            </a:endParaRPr>
          </a:p>
        </p:txBody>
      </p:sp>
      <p:cxnSp>
        <p:nvCxnSpPr>
          <p:cNvPr id="15" name="Ravni poveznik sa strelicom 14"/>
          <p:cNvCxnSpPr/>
          <p:nvPr/>
        </p:nvCxnSpPr>
        <p:spPr>
          <a:xfrm flipV="1">
            <a:off x="2987824" y="3284984"/>
            <a:ext cx="698376" cy="288032"/>
          </a:xfrm>
          <a:prstGeom prst="straightConnector1">
            <a:avLst/>
          </a:prstGeom>
          <a:ln>
            <a:solidFill>
              <a:srgbClr val="FF0000"/>
            </a:solidFill>
            <a:tailEnd type="arrow"/>
          </a:ln>
        </p:spPr>
        <p:style>
          <a:lnRef idx="1">
            <a:schemeClr val="accent4"/>
          </a:lnRef>
          <a:fillRef idx="0">
            <a:schemeClr val="accent4"/>
          </a:fillRef>
          <a:effectRef idx="0">
            <a:schemeClr val="accent4"/>
          </a:effectRef>
          <a:fontRef idx="minor">
            <a:schemeClr val="tx1"/>
          </a:fontRef>
        </p:style>
      </p:cxnSp>
      <p:sp>
        <p:nvSpPr>
          <p:cNvPr id="20" name="TekstniOkvir 19"/>
          <p:cNvSpPr txBox="1"/>
          <p:nvPr/>
        </p:nvSpPr>
        <p:spPr>
          <a:xfrm>
            <a:off x="395536" y="3645024"/>
            <a:ext cx="2960298" cy="1477328"/>
          </a:xfrm>
          <a:prstGeom prst="rect">
            <a:avLst/>
          </a:prstGeom>
          <a:noFill/>
        </p:spPr>
        <p:txBody>
          <a:bodyPr wrap="none" rtlCol="0">
            <a:spAutoFit/>
          </a:bodyPr>
          <a:lstStyle/>
          <a:p>
            <a:r>
              <a:rPr lang="hr-HR" sz="2400" dirty="0" smtClean="0">
                <a:solidFill>
                  <a:srgbClr val="FF0000"/>
                </a:solidFill>
              </a:rPr>
              <a:t>Desnom tipkom miša</a:t>
            </a:r>
          </a:p>
          <a:p>
            <a:r>
              <a:rPr lang="hr-HR" sz="2400" dirty="0" smtClean="0">
                <a:solidFill>
                  <a:srgbClr val="FF0000"/>
                </a:solidFill>
              </a:rPr>
              <a:t>Pokažemo na POŠALJI </a:t>
            </a:r>
          </a:p>
          <a:p>
            <a:r>
              <a:rPr lang="hr-HR" sz="2400" dirty="0" smtClean="0">
                <a:solidFill>
                  <a:srgbClr val="FF0000"/>
                </a:solidFill>
              </a:rPr>
              <a:t>PRIMATELJU…</a:t>
            </a:r>
          </a:p>
          <a:p>
            <a:endParaRPr lang="hr-HR" dirty="0"/>
          </a:p>
        </p:txBody>
      </p:sp>
      <p:cxnSp>
        <p:nvCxnSpPr>
          <p:cNvPr id="22" name="Ravni poveznik sa strelicom 21"/>
          <p:cNvCxnSpPr/>
          <p:nvPr/>
        </p:nvCxnSpPr>
        <p:spPr>
          <a:xfrm flipV="1">
            <a:off x="4355976" y="3501008"/>
            <a:ext cx="2016224" cy="216024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kstniOkvir 24"/>
          <p:cNvSpPr txBox="1"/>
          <p:nvPr/>
        </p:nvSpPr>
        <p:spPr>
          <a:xfrm>
            <a:off x="1403648" y="5657671"/>
            <a:ext cx="6912768" cy="830997"/>
          </a:xfrm>
          <a:prstGeom prst="rect">
            <a:avLst/>
          </a:prstGeom>
          <a:noFill/>
        </p:spPr>
        <p:txBody>
          <a:bodyPr wrap="square" rtlCol="0">
            <a:spAutoFit/>
          </a:bodyPr>
          <a:lstStyle/>
          <a:p>
            <a:r>
              <a:rPr lang="hr-HR" sz="2400" dirty="0" smtClean="0">
                <a:solidFill>
                  <a:srgbClr val="FF0000"/>
                </a:solidFill>
              </a:rPr>
              <a:t>…te kliknemo na komprimirana datoteka i stvorit će se nova komprimirana datoteka.</a:t>
            </a:r>
            <a:endParaRPr lang="hr-H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to="" calcmode="lin" valueType="num">
                                      <p:cBhvr>
                                        <p:cTn id="15" dur="1" fill="hold"/>
                                        <p:tgtEl>
                                          <p:spTgt spid="12"/>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slide(fromBottom)">
                                      <p:cBhvr>
                                        <p:cTn id="20" dur="500"/>
                                        <p:tgtEl>
                                          <p:spTgt spid="15"/>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slide(fromBottom)">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slide(fromBottom)">
                                      <p:cBhvr>
                                        <p:cTn id="28" dur="500"/>
                                        <p:tgtEl>
                                          <p:spTgt spid="22"/>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slide(fromBottom)">
                                      <p:cBhvr>
                                        <p:cTn id="3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99592" y="188640"/>
            <a:ext cx="7772400" cy="1332760"/>
          </a:xfrm>
        </p:spPr>
        <p:txBody>
          <a:bodyPr/>
          <a:lstStyle/>
          <a:p>
            <a:r>
              <a:rPr lang="hr-HR" dirty="0" smtClean="0">
                <a:solidFill>
                  <a:schemeClr val="tx2">
                    <a:lumMod val="50000"/>
                  </a:schemeClr>
                </a:solidFill>
              </a:rPr>
              <a:t>Izdvajanje datoteka ili mapa iz komprimirane datoteke.</a:t>
            </a:r>
            <a:endParaRPr lang="hr-HR" dirty="0">
              <a:solidFill>
                <a:schemeClr val="tx2">
                  <a:lumMod val="50000"/>
                </a:schemeClr>
              </a:solidFill>
            </a:endParaRPr>
          </a:p>
        </p:txBody>
      </p:sp>
      <p:sp>
        <p:nvSpPr>
          <p:cNvPr id="3" name="Rezervirano mjesto sadržaja 2"/>
          <p:cNvSpPr>
            <a:spLocks noGrp="1"/>
          </p:cNvSpPr>
          <p:nvPr>
            <p:ph idx="1"/>
          </p:nvPr>
        </p:nvSpPr>
        <p:spPr/>
        <p:txBody>
          <a:bodyPr/>
          <a:lstStyle/>
          <a:p>
            <a:pPr>
              <a:buNone/>
            </a:pPr>
            <a:r>
              <a:rPr lang="hr-HR" dirty="0" smtClean="0">
                <a:solidFill>
                  <a:schemeClr val="tx2">
                    <a:lumMod val="75000"/>
                  </a:schemeClr>
                </a:solidFill>
              </a:rPr>
              <a:t>1.</a:t>
            </a:r>
            <a:r>
              <a:rPr lang="vi-VN" dirty="0" smtClean="0">
                <a:solidFill>
                  <a:schemeClr val="tx2">
                    <a:lumMod val="75000"/>
                  </a:schemeClr>
                </a:solidFill>
              </a:rPr>
              <a:t>Pronađite komprimiranu mapu iz koje želite izdvojiti datoteke ili mape.</a:t>
            </a:r>
          </a:p>
          <a:p>
            <a:pPr>
              <a:buNone/>
            </a:pPr>
            <a:r>
              <a:rPr lang="hr-HR" dirty="0" smtClean="0">
                <a:solidFill>
                  <a:schemeClr val="tx2">
                    <a:lumMod val="75000"/>
                  </a:schemeClr>
                </a:solidFill>
              </a:rPr>
              <a:t>2.</a:t>
            </a:r>
            <a:r>
              <a:rPr lang="vi-VN" dirty="0" smtClean="0">
                <a:solidFill>
                  <a:schemeClr val="tx2">
                    <a:lumMod val="75000"/>
                  </a:schemeClr>
                </a:solidFill>
              </a:rPr>
              <a:t>Učinite jedno od sljedećeg:</a:t>
            </a:r>
          </a:p>
          <a:p>
            <a:pPr lvl="1"/>
            <a:r>
              <a:rPr lang="vi-VN" dirty="0" smtClean="0">
                <a:solidFill>
                  <a:schemeClr val="tx2">
                    <a:lumMod val="75000"/>
                  </a:schemeClr>
                </a:solidFill>
              </a:rPr>
              <a:t>Za izdvajanje jedne datoteke ili mape dvokliknite je da biste je otvorili. Zatim povucite datoteku ili mapu iz komprimirane mape na novo mjesto.</a:t>
            </a:r>
          </a:p>
          <a:p>
            <a:pPr lvl="1"/>
            <a:r>
              <a:rPr lang="vi-VN" dirty="0" smtClean="0">
                <a:solidFill>
                  <a:schemeClr val="tx2">
                    <a:lumMod val="75000"/>
                  </a:schemeClr>
                </a:solidFill>
              </a:rPr>
              <a:t>Za izdvajanje cijelog sadržaja komprimirane mape desnom tipkom miša kliknite mapu, kliknite Izdvoji sve, a zatim slijedite upute.</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33" presetClass="emph" presetSubtype="0" fill="remove" nodeType="afterEffect">
                                  <p:stCondLst>
                                    <p:cond delay="0"/>
                                  </p:stCondLst>
                                  <p:childTnLst>
                                    <p:animClr clrSpc="rgb">
                                      <p:cBhvr override="childStyle">
                                        <p:cTn id="10" dur="1500" accel="50000" autoRev="1" fill="hold" tmFilter="0, 0; .33333, 1; 1, 1">
                                          <p:stCondLst>
                                            <p:cond delay="0"/>
                                          </p:stCondLst>
                                        </p:cTn>
                                        <p:tgtEl>
                                          <p:spTgt spid="3">
                                            <p:txEl>
                                              <p:pRg st="0" end="0"/>
                                            </p:txEl>
                                          </p:spTgt>
                                        </p:tgtEl>
                                        <p:attrNameLst>
                                          <p:attrName>style.color</p:attrName>
                                        </p:attrNameLst>
                                      </p:cBhvr>
                                      <p:to>
                                        <a:schemeClr val="accent2"/>
                                      </p:to>
                                    </p:animClr>
                                    <p:animClr clrSpc="rgb">
                                      <p:cBhvr>
                                        <p:cTn id="11" dur="1500" accel="50000" autoRev="1" fill="hold" tmFilter="0, 0; .33333, 1; 1, 1">
                                          <p:stCondLst>
                                            <p:cond delay="0"/>
                                          </p:stCondLst>
                                        </p:cTn>
                                        <p:tgtEl>
                                          <p:spTgt spid="3">
                                            <p:txEl>
                                              <p:pRg st="0" end="0"/>
                                            </p:txEl>
                                          </p:spTgt>
                                        </p:tgtEl>
                                        <p:attrNameLst>
                                          <p:attrName>fillcolor</p:attrName>
                                        </p:attrNameLst>
                                      </p:cBhvr>
                                      <p:to>
                                        <a:schemeClr val="accent2"/>
                                      </p:to>
                                    </p:animClr>
                                    <p:set>
                                      <p:cBhvr>
                                        <p:cTn id="12" dur="3000" fill="hold"/>
                                        <p:tgtEl>
                                          <p:spTgt spid="3">
                                            <p:txEl>
                                              <p:pRg st="0" end="0"/>
                                            </p:txEl>
                                          </p:spTgt>
                                        </p:tgtEl>
                                        <p:attrNameLst>
                                          <p:attrName>fill.type</p:attrName>
                                        </p:attrNameLst>
                                      </p:cBhvr>
                                      <p:to>
                                        <p:strVal val="solid"/>
                                      </p:to>
                                    </p:set>
                                    <p:set>
                                      <p:cBhvr>
                                        <p:cTn id="13" dur="3000" fill="hold"/>
                                        <p:tgtEl>
                                          <p:spTgt spid="3">
                                            <p:txEl>
                                              <p:pRg st="0" end="0"/>
                                            </p:txEl>
                                          </p:spTgt>
                                        </p:tgtEl>
                                        <p:attrNameLst>
                                          <p:attrName>fill.on</p:attrName>
                                        </p:attrNameLst>
                                      </p:cBhvr>
                                      <p:to>
                                        <p:strVal val="true"/>
                                      </p:to>
                                    </p:set>
                                    <p:animScale>
                                      <p:cBhvr>
                                        <p:cTn id="14" dur="1500" accel="50000" autoRev="1" fill="hold" tmFilter="0, 0; .33333, 1; 1, 1">
                                          <p:stCondLst>
                                            <p:cond delay="0"/>
                                          </p:stCondLst>
                                        </p:cTn>
                                        <p:tgtEl>
                                          <p:spTgt spid="3">
                                            <p:txEl>
                                              <p:pRg st="0" end="0"/>
                                            </p:txEl>
                                          </p:spTgt>
                                        </p:tgtEl>
                                      </p:cBhvr>
                                      <p:from x="100000" y="100000"/>
                                      <p:to x="100000" y="140000"/>
                                    </p:animScale>
                                  </p:childTnLst>
                                </p:cTn>
                              </p:par>
                            </p:childTnLst>
                          </p:cTn>
                        </p:par>
                      </p:childTnLst>
                    </p:cTn>
                  </p:par>
                  <p:par>
                    <p:cTn id="15" fill="hold">
                      <p:stCondLst>
                        <p:cond delay="indefinite"/>
                      </p:stCondLst>
                      <p:childTnLst>
                        <p:par>
                          <p:cTn id="16" fill="hold">
                            <p:stCondLst>
                              <p:cond delay="0"/>
                            </p:stCondLst>
                            <p:childTnLst>
                              <p:par>
                                <p:cTn id="17" presetID="33" presetClass="emph" presetSubtype="0" fill="remove" nodeType="clickEffect">
                                  <p:stCondLst>
                                    <p:cond delay="0"/>
                                  </p:stCondLst>
                                  <p:childTnLst>
                                    <p:animClr clrSpc="rgb">
                                      <p:cBhvr override="childStyle">
                                        <p:cTn id="18" dur="1500" accel="50000" autoRev="1" fill="hold" tmFilter="0, 0; .33333, 1; 1, 1">
                                          <p:stCondLst>
                                            <p:cond delay="0"/>
                                          </p:stCondLst>
                                        </p:cTn>
                                        <p:tgtEl>
                                          <p:spTgt spid="3">
                                            <p:txEl>
                                              <p:pRg st="1" end="1"/>
                                            </p:txEl>
                                          </p:spTgt>
                                        </p:tgtEl>
                                        <p:attrNameLst>
                                          <p:attrName>style.color</p:attrName>
                                        </p:attrNameLst>
                                      </p:cBhvr>
                                      <p:to>
                                        <a:schemeClr val="accent2"/>
                                      </p:to>
                                    </p:animClr>
                                    <p:animClr clrSpc="rgb">
                                      <p:cBhvr>
                                        <p:cTn id="19" dur="1500" accel="50000" autoRev="1" fill="hold" tmFilter="0, 0; .33333, 1; 1, 1">
                                          <p:stCondLst>
                                            <p:cond delay="0"/>
                                          </p:stCondLst>
                                        </p:cTn>
                                        <p:tgtEl>
                                          <p:spTgt spid="3">
                                            <p:txEl>
                                              <p:pRg st="1" end="1"/>
                                            </p:txEl>
                                          </p:spTgt>
                                        </p:tgtEl>
                                        <p:attrNameLst>
                                          <p:attrName>fillcolor</p:attrName>
                                        </p:attrNameLst>
                                      </p:cBhvr>
                                      <p:to>
                                        <a:schemeClr val="accent2"/>
                                      </p:to>
                                    </p:animClr>
                                    <p:set>
                                      <p:cBhvr>
                                        <p:cTn id="20" dur="3000" fill="hold"/>
                                        <p:tgtEl>
                                          <p:spTgt spid="3">
                                            <p:txEl>
                                              <p:pRg st="1" end="1"/>
                                            </p:txEl>
                                          </p:spTgt>
                                        </p:tgtEl>
                                        <p:attrNameLst>
                                          <p:attrName>fill.type</p:attrName>
                                        </p:attrNameLst>
                                      </p:cBhvr>
                                      <p:to>
                                        <p:strVal val="solid"/>
                                      </p:to>
                                    </p:set>
                                    <p:set>
                                      <p:cBhvr>
                                        <p:cTn id="21" dur="3000" fill="hold"/>
                                        <p:tgtEl>
                                          <p:spTgt spid="3">
                                            <p:txEl>
                                              <p:pRg st="1" end="1"/>
                                            </p:txEl>
                                          </p:spTgt>
                                        </p:tgtEl>
                                        <p:attrNameLst>
                                          <p:attrName>fill.on</p:attrName>
                                        </p:attrNameLst>
                                      </p:cBhvr>
                                      <p:to>
                                        <p:strVal val="true"/>
                                      </p:to>
                                    </p:set>
                                    <p:animScale>
                                      <p:cBhvr>
                                        <p:cTn id="22" dur="1500" accel="50000" autoRev="1" fill="hold" tmFilter="0, 0; .33333, 1; 1, 1">
                                          <p:stCondLst>
                                            <p:cond delay="0"/>
                                          </p:stCondLst>
                                        </p:cTn>
                                        <p:tgtEl>
                                          <p:spTgt spid="3">
                                            <p:txEl>
                                              <p:pRg st="1" end="1"/>
                                            </p:txEl>
                                          </p:spTgt>
                                        </p:tgtEl>
                                      </p:cBhvr>
                                      <p:from x="100000" y="100000"/>
                                      <p:to x="100000" y="140000"/>
                                    </p:animScale>
                                  </p:childTnLst>
                                </p:cTn>
                              </p:par>
                            </p:childTnLst>
                          </p:cTn>
                        </p:par>
                      </p:childTnLst>
                    </p:cTn>
                  </p:par>
                  <p:par>
                    <p:cTn id="23" fill="hold">
                      <p:stCondLst>
                        <p:cond delay="indefinite"/>
                      </p:stCondLst>
                      <p:childTnLst>
                        <p:par>
                          <p:cTn id="24" fill="hold">
                            <p:stCondLst>
                              <p:cond delay="0"/>
                            </p:stCondLst>
                            <p:childTnLst>
                              <p:par>
                                <p:cTn id="25" presetID="33" presetClass="emph" presetSubtype="0" fill="remove" nodeType="clickEffect">
                                  <p:stCondLst>
                                    <p:cond delay="0"/>
                                  </p:stCondLst>
                                  <p:childTnLst>
                                    <p:animClr clrSpc="rgb">
                                      <p:cBhvr override="childStyle">
                                        <p:cTn id="26" dur="1500" accel="50000" autoRev="1" fill="hold" tmFilter="0, 0; .33333, 1; 1, 1">
                                          <p:stCondLst>
                                            <p:cond delay="0"/>
                                          </p:stCondLst>
                                        </p:cTn>
                                        <p:tgtEl>
                                          <p:spTgt spid="3">
                                            <p:txEl>
                                              <p:pRg st="2" end="2"/>
                                            </p:txEl>
                                          </p:spTgt>
                                        </p:tgtEl>
                                        <p:attrNameLst>
                                          <p:attrName>style.color</p:attrName>
                                        </p:attrNameLst>
                                      </p:cBhvr>
                                      <p:to>
                                        <a:schemeClr val="accent2"/>
                                      </p:to>
                                    </p:animClr>
                                    <p:animClr clrSpc="rgb">
                                      <p:cBhvr>
                                        <p:cTn id="27" dur="1500" accel="50000" autoRev="1" fill="hold" tmFilter="0, 0; .33333, 1; 1, 1">
                                          <p:stCondLst>
                                            <p:cond delay="0"/>
                                          </p:stCondLst>
                                        </p:cTn>
                                        <p:tgtEl>
                                          <p:spTgt spid="3">
                                            <p:txEl>
                                              <p:pRg st="2" end="2"/>
                                            </p:txEl>
                                          </p:spTgt>
                                        </p:tgtEl>
                                        <p:attrNameLst>
                                          <p:attrName>fillcolor</p:attrName>
                                        </p:attrNameLst>
                                      </p:cBhvr>
                                      <p:to>
                                        <a:schemeClr val="accent2"/>
                                      </p:to>
                                    </p:animClr>
                                    <p:set>
                                      <p:cBhvr>
                                        <p:cTn id="28" dur="3000" fill="hold"/>
                                        <p:tgtEl>
                                          <p:spTgt spid="3">
                                            <p:txEl>
                                              <p:pRg st="2" end="2"/>
                                            </p:txEl>
                                          </p:spTgt>
                                        </p:tgtEl>
                                        <p:attrNameLst>
                                          <p:attrName>fill.type</p:attrName>
                                        </p:attrNameLst>
                                      </p:cBhvr>
                                      <p:to>
                                        <p:strVal val="solid"/>
                                      </p:to>
                                    </p:set>
                                    <p:set>
                                      <p:cBhvr>
                                        <p:cTn id="29" dur="3000" fill="hold"/>
                                        <p:tgtEl>
                                          <p:spTgt spid="3">
                                            <p:txEl>
                                              <p:pRg st="2" end="2"/>
                                            </p:txEl>
                                          </p:spTgt>
                                        </p:tgtEl>
                                        <p:attrNameLst>
                                          <p:attrName>fill.on</p:attrName>
                                        </p:attrNameLst>
                                      </p:cBhvr>
                                      <p:to>
                                        <p:strVal val="true"/>
                                      </p:to>
                                    </p:set>
                                    <p:animScale>
                                      <p:cBhvr>
                                        <p:cTn id="30" dur="1500" accel="50000" autoRev="1" fill="hold" tmFilter="0, 0; .33333, 1; 1, 1">
                                          <p:stCondLst>
                                            <p:cond delay="0"/>
                                          </p:stCondLst>
                                        </p:cTn>
                                        <p:tgtEl>
                                          <p:spTgt spid="3">
                                            <p:txEl>
                                              <p:pRg st="2" end="2"/>
                                            </p:txEl>
                                          </p:spTgt>
                                        </p:tgtEl>
                                      </p:cBhvr>
                                      <p:from x="100000" y="100000"/>
                                      <p:to x="100000" y="140000"/>
                                    </p:animScale>
                                  </p:childTnLst>
                                </p:cTn>
                              </p:par>
                            </p:childTnLst>
                          </p:cTn>
                        </p:par>
                      </p:childTnLst>
                    </p:cTn>
                  </p:par>
                  <p:par>
                    <p:cTn id="31" fill="hold">
                      <p:stCondLst>
                        <p:cond delay="indefinite"/>
                      </p:stCondLst>
                      <p:childTnLst>
                        <p:par>
                          <p:cTn id="32" fill="hold">
                            <p:stCondLst>
                              <p:cond delay="0"/>
                            </p:stCondLst>
                            <p:childTnLst>
                              <p:par>
                                <p:cTn id="33" presetID="33" presetClass="emph" presetSubtype="0" fill="remove" nodeType="clickEffect">
                                  <p:stCondLst>
                                    <p:cond delay="0"/>
                                  </p:stCondLst>
                                  <p:childTnLst>
                                    <p:animClr clrSpc="rgb">
                                      <p:cBhvr override="childStyle">
                                        <p:cTn id="34" dur="1500" accel="50000" autoRev="1" fill="hold" tmFilter="0, 0; .33333, 1; 1, 1">
                                          <p:stCondLst>
                                            <p:cond delay="0"/>
                                          </p:stCondLst>
                                        </p:cTn>
                                        <p:tgtEl>
                                          <p:spTgt spid="3">
                                            <p:txEl>
                                              <p:pRg st="3" end="3"/>
                                            </p:txEl>
                                          </p:spTgt>
                                        </p:tgtEl>
                                        <p:attrNameLst>
                                          <p:attrName>style.color</p:attrName>
                                        </p:attrNameLst>
                                      </p:cBhvr>
                                      <p:to>
                                        <a:schemeClr val="accent2"/>
                                      </p:to>
                                    </p:animClr>
                                    <p:animClr clrSpc="rgb">
                                      <p:cBhvr>
                                        <p:cTn id="35" dur="1500" accel="50000" autoRev="1" fill="hold" tmFilter="0, 0; .33333, 1; 1, 1">
                                          <p:stCondLst>
                                            <p:cond delay="0"/>
                                          </p:stCondLst>
                                        </p:cTn>
                                        <p:tgtEl>
                                          <p:spTgt spid="3">
                                            <p:txEl>
                                              <p:pRg st="3" end="3"/>
                                            </p:txEl>
                                          </p:spTgt>
                                        </p:tgtEl>
                                        <p:attrNameLst>
                                          <p:attrName>fillcolor</p:attrName>
                                        </p:attrNameLst>
                                      </p:cBhvr>
                                      <p:to>
                                        <a:schemeClr val="accent2"/>
                                      </p:to>
                                    </p:animClr>
                                    <p:set>
                                      <p:cBhvr>
                                        <p:cTn id="36" dur="3000" fill="hold"/>
                                        <p:tgtEl>
                                          <p:spTgt spid="3">
                                            <p:txEl>
                                              <p:pRg st="3" end="3"/>
                                            </p:txEl>
                                          </p:spTgt>
                                        </p:tgtEl>
                                        <p:attrNameLst>
                                          <p:attrName>fill.type</p:attrName>
                                        </p:attrNameLst>
                                      </p:cBhvr>
                                      <p:to>
                                        <p:strVal val="solid"/>
                                      </p:to>
                                    </p:set>
                                    <p:set>
                                      <p:cBhvr>
                                        <p:cTn id="37" dur="3000" fill="hold"/>
                                        <p:tgtEl>
                                          <p:spTgt spid="3">
                                            <p:txEl>
                                              <p:pRg st="3" end="3"/>
                                            </p:txEl>
                                          </p:spTgt>
                                        </p:tgtEl>
                                        <p:attrNameLst>
                                          <p:attrName>fill.on</p:attrName>
                                        </p:attrNameLst>
                                      </p:cBhvr>
                                      <p:to>
                                        <p:strVal val="true"/>
                                      </p:to>
                                    </p:set>
                                    <p:animScale>
                                      <p:cBhvr>
                                        <p:cTn id="38" dur="1500" accel="50000" autoRev="1" fill="hold" tmFilter="0, 0; .33333, 1; 1, 1">
                                          <p:stCondLst>
                                            <p:cond delay="0"/>
                                          </p:stCondLst>
                                        </p:cTn>
                                        <p:tgtEl>
                                          <p:spTgt spid="3">
                                            <p:txEl>
                                              <p:pRg st="3" end="3"/>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99592" y="188640"/>
            <a:ext cx="7772400" cy="914400"/>
          </a:xfrm>
        </p:spPr>
        <p:txBody>
          <a:bodyPr/>
          <a:lstStyle/>
          <a:p>
            <a:r>
              <a:rPr lang="hr-HR" dirty="0" smtClean="0"/>
              <a:t>Komprimiranje slika</a:t>
            </a:r>
            <a:endParaRPr lang="hr-HR" dirty="0"/>
          </a:p>
        </p:txBody>
      </p:sp>
      <p:sp>
        <p:nvSpPr>
          <p:cNvPr id="3" name="Rezervirano mjesto sadržaja 2"/>
          <p:cNvSpPr>
            <a:spLocks noGrp="1"/>
          </p:cNvSpPr>
          <p:nvPr>
            <p:ph idx="1"/>
          </p:nvPr>
        </p:nvSpPr>
        <p:spPr>
          <a:xfrm>
            <a:off x="899592" y="1268760"/>
            <a:ext cx="7772400" cy="4572000"/>
          </a:xfrm>
        </p:spPr>
        <p:txBody>
          <a:bodyPr>
            <a:normAutofit fontScale="70000" lnSpcReduction="20000"/>
          </a:bodyPr>
          <a:lstStyle/>
          <a:p>
            <a:pPr>
              <a:buNone/>
            </a:pPr>
            <a:r>
              <a:rPr lang="hr-HR" dirty="0" smtClean="0"/>
              <a:t>1.</a:t>
            </a:r>
            <a:r>
              <a:rPr lang="vi-VN" dirty="0" smtClean="0"/>
              <a:t>Ako svoje slike namjeravate dijeliti u dokumentima paketa Microsoft Office, na web-mjestima ili u porukama e-pošte, preporuča se smanjiti veličinu ili dimenzije slika za učinkovitiji rad. Na primjer, ako slikate digitalnom kamerom koja stvara velike datoteke, umetnete li te datoteke u dokument programa Microsoft Word, zbog povećanje veličine otežat će se upravljanje datotekom Word dokumenta. Preporuča se smanjiti veličinu datoteke slika kako bi se brže učitavale na web-mjestima ili dimenzije slika za bolju prilagodbu veličini okna preglednika.</a:t>
            </a:r>
          </a:p>
          <a:p>
            <a:pPr>
              <a:buNone/>
            </a:pPr>
            <a:r>
              <a:rPr lang="hr-HR" dirty="0" smtClean="0"/>
              <a:t>2.</a:t>
            </a:r>
            <a:r>
              <a:rPr lang="vi-VN" dirty="0" smtClean="0"/>
              <a:t>Možete smanjiti i veličinu datoteke i dimenzije slika na manji JPG format datoteke. Microsoft Office Picture Manager automatski određuje omjer kompresije nakon što navedete namjenu slika. Na vašim će se slikama uvijek zadržati Omjer slike. Ako je vaša slika manja od odabrane mogućnosti kompresije, ne izvršava se nikakva promjena veličine ili komprimiranje.</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nodeType="clickEffect">
                                  <p:stCondLst>
                                    <p:cond delay="0"/>
                                  </p:stCondLst>
                                  <p:childTnLst>
                                    <p:animRot by="21600000">
                                      <p:cBhvr>
                                        <p:cTn id="17"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niOkvir 3"/>
          <p:cNvSpPr txBox="1"/>
          <p:nvPr/>
        </p:nvSpPr>
        <p:spPr>
          <a:xfrm>
            <a:off x="611560" y="476672"/>
            <a:ext cx="6120680" cy="3170099"/>
          </a:xfrm>
          <a:prstGeom prst="rect">
            <a:avLst/>
          </a:prstGeom>
          <a:noFill/>
        </p:spPr>
        <p:txBody>
          <a:bodyPr wrap="square" rtlCol="0">
            <a:spAutoFit/>
          </a:bodyPr>
          <a:lstStyle/>
          <a:p>
            <a:r>
              <a:rPr lang="hr-HR" sz="4000" dirty="0" smtClean="0"/>
              <a:t>IZRADILI:  </a:t>
            </a:r>
          </a:p>
          <a:p>
            <a:r>
              <a:rPr lang="hr-HR" sz="4000" dirty="0" smtClean="0"/>
              <a:t>Iva </a:t>
            </a:r>
            <a:r>
              <a:rPr lang="hr-HR" sz="4000" dirty="0" err="1" smtClean="0"/>
              <a:t>Ahmetović</a:t>
            </a:r>
            <a:endParaRPr lang="hr-HR" sz="4000" dirty="0" smtClean="0"/>
          </a:p>
          <a:p>
            <a:r>
              <a:rPr lang="hr-HR" sz="4000" dirty="0" smtClean="0"/>
              <a:t>Kristina Kraljić</a:t>
            </a:r>
          </a:p>
          <a:p>
            <a:r>
              <a:rPr lang="hr-HR" sz="4000" dirty="0" smtClean="0"/>
              <a:t>Antonija </a:t>
            </a:r>
            <a:r>
              <a:rPr lang="hr-HR" sz="4000" dirty="0" err="1" smtClean="0"/>
              <a:t>Markuš</a:t>
            </a:r>
            <a:endParaRPr lang="hr-HR" sz="4000" dirty="0" smtClean="0"/>
          </a:p>
          <a:p>
            <a:r>
              <a:rPr lang="hr-HR" sz="4000" dirty="0" smtClean="0">
                <a:sym typeface="Wingdings" pitchFamily="2" charset="2"/>
              </a:rPr>
              <a:t></a:t>
            </a:r>
            <a:endParaRPr lang="hr-HR" sz="4000" dirty="0" smtClean="0"/>
          </a:p>
        </p:txBody>
      </p:sp>
      <p:pic>
        <p:nvPicPr>
          <p:cNvPr id="5" name="Slika 4" descr="like.png"/>
          <p:cNvPicPr>
            <a:picLocks noChangeAspect="1"/>
          </p:cNvPicPr>
          <p:nvPr/>
        </p:nvPicPr>
        <p:blipFill>
          <a:blip r:embed="rId2" cstate="print"/>
          <a:stretch>
            <a:fillRect/>
          </a:stretch>
        </p:blipFill>
        <p:spPr>
          <a:xfrm>
            <a:off x="4427984" y="908720"/>
            <a:ext cx="4536504" cy="51845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heel(4)">
                                      <p:cBhvr>
                                        <p:cTn id="2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53</TotalTime>
  <Words>312</Words>
  <Application>Microsoft Office PowerPoint</Application>
  <PresentationFormat>Prikaz na zaslonu (4:3)</PresentationFormat>
  <Paragraphs>24</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Metro</vt:lpstr>
      <vt:lpstr>   KOMPRIMIRANJE DATOTEKA</vt:lpstr>
      <vt:lpstr>Kako komprimirati datoteke?</vt:lpstr>
      <vt:lpstr>Slajd 3</vt:lpstr>
      <vt:lpstr>Izdvajanje datoteka ili mapa iz komprimirane datoteke.</vt:lpstr>
      <vt:lpstr>Komprimiranje slika</vt:lpstr>
      <vt:lpstr>Slajd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KOMPRIMIRANJE DATOTEKA</dc:title>
  <dc:creator>Ucenik 13</dc:creator>
  <cp:lastModifiedBy>GLAVNO INFORMATIKA</cp:lastModifiedBy>
  <cp:revision>6</cp:revision>
  <dcterms:created xsi:type="dcterms:W3CDTF">2012-10-15T11:45:12Z</dcterms:created>
  <dcterms:modified xsi:type="dcterms:W3CDTF">2012-10-23T09:45:09Z</dcterms:modified>
</cp:coreProperties>
</file>