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3572-EF40-49CD-8850-F336CC9296B2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C465-C470-44C9-8779-3E1A1E1762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3572-EF40-49CD-8850-F336CC9296B2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C465-C470-44C9-8779-3E1A1E1762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3572-EF40-49CD-8850-F336CC9296B2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C465-C470-44C9-8779-3E1A1E1762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3572-EF40-49CD-8850-F336CC9296B2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C465-C470-44C9-8779-3E1A1E1762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3572-EF40-49CD-8850-F336CC9296B2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C465-C470-44C9-8779-3E1A1E1762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3572-EF40-49CD-8850-F336CC9296B2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C465-C470-44C9-8779-3E1A1E1762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3572-EF40-49CD-8850-F336CC9296B2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C465-C470-44C9-8779-3E1A1E1762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3572-EF40-49CD-8850-F336CC9296B2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C465-C470-44C9-8779-3E1A1E1762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3572-EF40-49CD-8850-F336CC9296B2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C465-C470-44C9-8779-3E1A1E1762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3572-EF40-49CD-8850-F336CC9296B2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C465-C470-44C9-8779-3E1A1E1762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3572-EF40-49CD-8850-F336CC9296B2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C465-C470-44C9-8779-3E1A1E1762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3572-EF40-49CD-8850-F336CC9296B2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BC465-C470-44C9-8779-3E1A1E17628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hr-HR" sz="166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G</a:t>
            </a:r>
            <a:r>
              <a:rPr lang="hr-HR" sz="16600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o</a:t>
            </a:r>
            <a:r>
              <a:rPr lang="hr-HR" sz="16600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o</a:t>
            </a:r>
            <a:r>
              <a:rPr lang="hr-HR" sz="166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g</a:t>
            </a:r>
            <a:r>
              <a:rPr lang="hr-HR" sz="16600" dirty="0" err="1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l</a:t>
            </a:r>
            <a:r>
              <a:rPr lang="hr-HR" sz="16600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e</a:t>
            </a:r>
            <a:r>
              <a:rPr lang="hr-HR" sz="16600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hr-HR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835696" y="3573016"/>
            <a:ext cx="5616624" cy="46166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                      Zvučni valovi – fizika  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5652120" y="314096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chemeClr val="bg1">
                    <a:lumMod val="50000"/>
                  </a:schemeClr>
                </a:solidFill>
              </a:rPr>
              <a:t>Hrvatska</a:t>
            </a:r>
            <a:endParaRPr lang="hr-HR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2483768" y="4221088"/>
            <a:ext cx="216024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pretraživanje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4860032" y="4221088"/>
            <a:ext cx="1512168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Prati me sreća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val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1331640" y="692696"/>
            <a:ext cx="648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endParaRPr lang="hr-HR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2627784" y="764704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dirty="0" smtClean="0"/>
              <a:t>V</a:t>
            </a:r>
            <a:endParaRPr lang="hr-HR" sz="66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3779912" y="764704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dirty="0" smtClean="0"/>
              <a:t>U</a:t>
            </a:r>
            <a:endParaRPr lang="hr-HR" sz="72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4932040" y="764704"/>
            <a:ext cx="36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dirty="0" smtClean="0"/>
              <a:t>Č</a:t>
            </a:r>
            <a:endParaRPr lang="hr-HR" sz="72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6084168" y="764704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dirty="0" smtClean="0"/>
              <a:t>N</a:t>
            </a:r>
            <a:endParaRPr lang="hr-HR" sz="72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7452320" y="764704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dirty="0" smtClean="0"/>
              <a:t>I</a:t>
            </a:r>
            <a:endParaRPr lang="hr-HR" sz="7200" dirty="0"/>
          </a:p>
        </p:txBody>
      </p:sp>
      <p:sp>
        <p:nvSpPr>
          <p:cNvPr id="10" name="TekstniOkvir 9"/>
          <p:cNvSpPr txBox="1"/>
          <p:nvPr/>
        </p:nvSpPr>
        <p:spPr>
          <a:xfrm>
            <a:off x="3275856" y="1484784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dirty="0" smtClean="0"/>
              <a:t>V</a:t>
            </a:r>
            <a:endParaRPr lang="hr-HR" sz="6000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4427984" y="1556792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dirty="0" smtClean="0"/>
              <a:t>A</a:t>
            </a:r>
            <a:endParaRPr lang="hr-HR" sz="6000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5580112" y="1556792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dirty="0" smtClean="0"/>
              <a:t>L</a:t>
            </a:r>
            <a:endParaRPr lang="hr-HR" sz="6000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1619672" y="2276872"/>
            <a:ext cx="5760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rgbClr val="00B050"/>
                </a:solidFill>
              </a:rPr>
              <a:t>.</a:t>
            </a:r>
            <a:endParaRPr lang="hr-HR" sz="8000" dirty="0">
              <a:solidFill>
                <a:srgbClr val="00B050"/>
              </a:solidFill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1907704" y="249289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ehanički  longitudinalni  valovi    </a:t>
            </a:r>
            <a:endParaRPr lang="hr-H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619672" y="1556792"/>
            <a:ext cx="49564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9600" dirty="0" smtClean="0">
                <a:solidFill>
                  <a:srgbClr val="00B050"/>
                </a:solidFill>
              </a:rPr>
              <a:t>.</a:t>
            </a:r>
            <a:endParaRPr lang="hr-HR" sz="8000" dirty="0">
              <a:solidFill>
                <a:srgbClr val="00B050"/>
              </a:solidFill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1979712" y="3140968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prijenos mehaničke energije kroz prostor</a:t>
            </a:r>
            <a:endParaRPr lang="hr-HR" sz="2400" dirty="0"/>
          </a:p>
        </p:txBody>
      </p:sp>
      <p:pic>
        <p:nvPicPr>
          <p:cNvPr id="28" name="Slika 27" descr="val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365104"/>
            <a:ext cx="2915816" cy="1882130"/>
          </a:xfrm>
          <a:prstGeom prst="rect">
            <a:avLst/>
          </a:prstGeom>
        </p:spPr>
      </p:pic>
      <p:pic>
        <p:nvPicPr>
          <p:cNvPr id="29" name="Slika 28" descr="v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4365104"/>
            <a:ext cx="2952328" cy="1872208"/>
          </a:xfrm>
          <a:prstGeom prst="rect">
            <a:avLst/>
          </a:prstGeom>
        </p:spPr>
      </p:pic>
      <p:pic>
        <p:nvPicPr>
          <p:cNvPr id="30" name="Slika 29" descr="val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4365104"/>
            <a:ext cx="3275856" cy="187220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403648" y="126876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2800" dirty="0" smtClean="0"/>
              <a:t>kroz različite medije kreće se različitim brzinama </a:t>
            </a:r>
            <a:endParaRPr lang="hr-HR" sz="2800" dirty="0"/>
          </a:p>
        </p:txBody>
      </p:sp>
      <p:sp>
        <p:nvSpPr>
          <p:cNvPr id="4" name="Pravokutnik 3"/>
          <p:cNvSpPr/>
          <p:nvPr/>
        </p:nvSpPr>
        <p:spPr>
          <a:xfrm>
            <a:off x="-5388" y="0"/>
            <a:ext cx="914938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BRZINA ZVUČNOG VALA</a:t>
            </a:r>
            <a:endParaRPr lang="hr-HR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Slika 4" descr="bigstockphoto_Blue_Brushed_41673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299864" cy="299864"/>
          </a:xfrm>
          <a:prstGeom prst="rect">
            <a:avLst/>
          </a:prstGeom>
        </p:spPr>
      </p:pic>
      <p:cxnSp>
        <p:nvCxnSpPr>
          <p:cNvPr id="7" name="Ravni poveznik sa strelicom 6"/>
          <p:cNvCxnSpPr/>
          <p:nvPr/>
        </p:nvCxnSpPr>
        <p:spPr>
          <a:xfrm>
            <a:off x="1259632" y="184482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8" name="Slika 7" descr="zr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708920"/>
            <a:ext cx="1152128" cy="790760"/>
          </a:xfrm>
          <a:prstGeom prst="rect">
            <a:avLst/>
          </a:prstGeom>
        </p:spPr>
      </p:pic>
      <p:sp>
        <p:nvSpPr>
          <p:cNvPr id="9" name="TekstniOkvir 8"/>
          <p:cNvSpPr txBox="1"/>
          <p:nvPr/>
        </p:nvSpPr>
        <p:spPr>
          <a:xfrm>
            <a:off x="1475656" y="3573016"/>
            <a:ext cx="115212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  300 m/s</a:t>
            </a:r>
            <a:endParaRPr lang="hr-HR" dirty="0"/>
          </a:p>
        </p:txBody>
      </p:sp>
      <p:pic>
        <p:nvPicPr>
          <p:cNvPr id="10" name="Slika 9" descr="vo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2708920"/>
            <a:ext cx="1224136" cy="792088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2915816" y="3573016"/>
            <a:ext cx="11521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1500 m/s</a:t>
            </a:r>
            <a:endParaRPr lang="hr-HR" dirty="0"/>
          </a:p>
        </p:txBody>
      </p:sp>
      <p:pic>
        <p:nvPicPr>
          <p:cNvPr id="12" name="Slika 11" descr="zi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2708920"/>
            <a:ext cx="1152128" cy="792088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4283968" y="3573016"/>
            <a:ext cx="115212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 5000 m/s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2699792" y="4869160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 zvukova u tvari ovisi o elastičnim svojstvima tvari i</a:t>
            </a:r>
            <a:endParaRPr lang="hr-HR" sz="2800" dirty="0"/>
          </a:p>
        </p:txBody>
      </p:sp>
      <p:pic>
        <p:nvPicPr>
          <p:cNvPr id="15" name="Slika 14" descr="bigstockphoto_Blue_Brushed_41673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725144"/>
            <a:ext cx="299864" cy="299864"/>
          </a:xfrm>
          <a:prstGeom prst="rect">
            <a:avLst/>
          </a:prstGeom>
        </p:spPr>
      </p:pic>
      <p:pic>
        <p:nvPicPr>
          <p:cNvPr id="16" name="Slika 15" descr="indeksiraj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5656" y="4509120"/>
            <a:ext cx="1224136" cy="810794"/>
          </a:xfrm>
          <a:prstGeom prst="rect">
            <a:avLst/>
          </a:prstGeom>
        </p:spPr>
      </p:pic>
      <p:pic>
        <p:nvPicPr>
          <p:cNvPr id="17" name="Slika 16" descr="tem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20072" y="5301208"/>
            <a:ext cx="1224136" cy="936104"/>
          </a:xfrm>
          <a:prstGeom prst="rect">
            <a:avLst/>
          </a:prstGeom>
        </p:spPr>
      </p:pic>
      <p:pic>
        <p:nvPicPr>
          <p:cNvPr id="18" name="Slika 17" descr="f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57950" y="2060848"/>
            <a:ext cx="2686050" cy="2641079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843808" y="0"/>
            <a:ext cx="342593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JEKA </a:t>
            </a:r>
            <a:endParaRPr lang="hr-HR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Slika 2" descr="JE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2515716" cy="1362680"/>
          </a:xfrm>
          <a:prstGeom prst="rect">
            <a:avLst/>
          </a:prstGeom>
        </p:spPr>
      </p:pic>
      <p:pic>
        <p:nvPicPr>
          <p:cNvPr id="4" name="Slika 3" descr="JE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32656"/>
            <a:ext cx="2515716" cy="136268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971600" y="2276872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odbijeni zvuk koji se ponavlja </a:t>
            </a:r>
            <a:r>
              <a:rPr lang="hr-HR" sz="2800" dirty="0" smtClean="0">
                <a:solidFill>
                  <a:srgbClr val="FF0000"/>
                </a:solidFill>
              </a:rPr>
              <a:t>(</a:t>
            </a:r>
            <a:r>
              <a:rPr lang="hr-HR" sz="2800" dirty="0" smtClean="0"/>
              <a:t>crvene i plave linije        zvučni valovi</a:t>
            </a:r>
            <a:r>
              <a:rPr lang="hr-HR" sz="2800" dirty="0" smtClean="0">
                <a:solidFill>
                  <a:srgbClr val="FF0000"/>
                </a:solidFill>
              </a:rPr>
              <a:t>)</a:t>
            </a:r>
            <a:endParaRPr lang="hr-HR" sz="2800" dirty="0">
              <a:solidFill>
                <a:srgbClr val="FF0000"/>
              </a:solidFill>
            </a:endParaRPr>
          </a:p>
        </p:txBody>
      </p:sp>
      <p:cxnSp>
        <p:nvCxnSpPr>
          <p:cNvPr id="7" name="Ravni poveznik sa strelicom 6"/>
          <p:cNvCxnSpPr/>
          <p:nvPr/>
        </p:nvCxnSpPr>
        <p:spPr>
          <a:xfrm>
            <a:off x="1835696" y="299695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Slika 7" descr="x100352369158790006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420888"/>
            <a:ext cx="348630" cy="261473"/>
          </a:xfrm>
          <a:prstGeom prst="rect">
            <a:avLst/>
          </a:prstGeom>
        </p:spPr>
      </p:pic>
      <p:pic>
        <p:nvPicPr>
          <p:cNvPr id="10" name="Slika 9" descr="plani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3356992"/>
            <a:ext cx="2619375" cy="1743075"/>
          </a:xfrm>
          <a:prstGeom prst="rect">
            <a:avLst/>
          </a:prstGeom>
        </p:spPr>
      </p:pic>
      <p:pic>
        <p:nvPicPr>
          <p:cNvPr id="11" name="Slika 10" descr="prazna_soba_we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3356992"/>
            <a:ext cx="2880320" cy="1728192"/>
          </a:xfrm>
          <a:prstGeom prst="rect">
            <a:avLst/>
          </a:prstGeom>
        </p:spPr>
      </p:pic>
      <p:sp>
        <p:nvSpPr>
          <p:cNvPr id="12" name="TekstniOkvir 11"/>
          <p:cNvSpPr txBox="1"/>
          <p:nvPr/>
        </p:nvSpPr>
        <p:spPr>
          <a:xfrm>
            <a:off x="611560" y="5661248"/>
            <a:ext cx="799288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dirty="0" smtClean="0"/>
              <a:t>u dolinama, između i na vrhu planina, u praznim </a:t>
            </a:r>
            <a:r>
              <a:rPr lang="hr-HR" sz="2400" dirty="0" err="1" smtClean="0"/>
              <a:t>prostorima.</a:t>
            </a:r>
            <a:r>
              <a:rPr lang="hr-HR" sz="2400" dirty="0" smtClean="0"/>
              <a:t>. </a:t>
            </a:r>
            <a:endParaRPr lang="hr-HR" sz="2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849893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7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KAKO ZVUK PUTUJE? </a:t>
            </a:r>
            <a:endParaRPr lang="hr-HR" sz="7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" name="Slika 2" descr="gvočerj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4408" y="188640"/>
            <a:ext cx="899592" cy="899592"/>
          </a:xfrm>
          <a:prstGeom prst="rect">
            <a:avLst/>
          </a:prstGeom>
        </p:spPr>
      </p:pic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68760"/>
            <a:ext cx="1296144" cy="1296144"/>
          </a:xfrm>
          <a:prstGeom prst="rect">
            <a:avLst/>
          </a:prstGeom>
        </p:spPr>
      </p:pic>
      <p:cxnSp>
        <p:nvCxnSpPr>
          <p:cNvPr id="6" name="Ravni poveznik sa strelicom 5"/>
          <p:cNvCxnSpPr/>
          <p:nvPr/>
        </p:nvCxnSpPr>
        <p:spPr>
          <a:xfrm>
            <a:off x="1331640" y="198884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kstniOkvir 8"/>
          <p:cNvSpPr txBox="1"/>
          <p:nvPr/>
        </p:nvSpPr>
        <p:spPr>
          <a:xfrm>
            <a:off x="2699792" y="170080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poput 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Slika 9" descr="more_shut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1412776"/>
            <a:ext cx="1912777" cy="1237679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5796136" y="170080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na površini vode</a:t>
            </a:r>
            <a:endParaRPr lang="hr-HR" sz="2800" dirty="0"/>
          </a:p>
        </p:txBody>
      </p:sp>
      <p:pic>
        <p:nvPicPr>
          <p:cNvPr id="12" name="Slika 11" descr="gvočerj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2996952"/>
            <a:ext cx="611560" cy="611560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1043608" y="2996952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prepreke poput zidova ili podova odbijaju zvučne valove, dok razne prepreke poput zavjesa ili </a:t>
            </a:r>
            <a:r>
              <a:rPr lang="hr-HR" sz="2800" dirty="0" err="1" smtClean="0"/>
              <a:t>kaučeva</a:t>
            </a:r>
            <a:r>
              <a:rPr lang="hr-HR" sz="2800" dirty="0" smtClean="0"/>
              <a:t> upijaju valove</a:t>
            </a:r>
            <a:endParaRPr lang="hr-HR" sz="2800" dirty="0"/>
          </a:p>
        </p:txBody>
      </p:sp>
      <p:pic>
        <p:nvPicPr>
          <p:cNvPr id="14" name="Slika 13" descr="gvočerj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4437112"/>
            <a:ext cx="648072" cy="648072"/>
          </a:xfrm>
          <a:prstGeom prst="rect">
            <a:avLst/>
          </a:prstGeom>
        </p:spPr>
      </p:pic>
      <p:sp>
        <p:nvSpPr>
          <p:cNvPr id="15" name="TekstniOkvir 14"/>
          <p:cNvSpPr txBox="1"/>
          <p:nvPr/>
        </p:nvSpPr>
        <p:spPr>
          <a:xfrm>
            <a:off x="971600" y="4509120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ravne reflektivne površine odbiti će valove pod pravim </a:t>
            </a:r>
            <a:r>
              <a:rPr lang="hr-HR" sz="2800" dirty="0" err="1" smtClean="0"/>
              <a:t>kutem</a:t>
            </a:r>
            <a:r>
              <a:rPr lang="hr-HR" sz="2800" dirty="0" smtClean="0"/>
              <a:t> </a:t>
            </a:r>
            <a:endParaRPr lang="hr-HR" sz="2800" dirty="0"/>
          </a:p>
        </p:txBody>
      </p:sp>
      <p:cxnSp>
        <p:nvCxnSpPr>
          <p:cNvPr id="17" name="Ravni poveznik 16"/>
          <p:cNvCxnSpPr/>
          <p:nvPr/>
        </p:nvCxnSpPr>
        <p:spPr>
          <a:xfrm>
            <a:off x="4283968" y="5589240"/>
            <a:ext cx="0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flipH="1">
            <a:off x="4283968" y="6525344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>
            <a:off x="2195736" y="6597352"/>
            <a:ext cx="324036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Prostoručno 21"/>
          <p:cNvSpPr/>
          <p:nvPr/>
        </p:nvSpPr>
        <p:spPr>
          <a:xfrm>
            <a:off x="2267744" y="6309320"/>
            <a:ext cx="1772530" cy="181396"/>
          </a:xfrm>
          <a:custGeom>
            <a:avLst/>
            <a:gdLst>
              <a:gd name="connsiteX0" fmla="*/ 0 w 1772530"/>
              <a:gd name="connsiteY0" fmla="*/ 181396 h 181396"/>
              <a:gd name="connsiteX1" fmla="*/ 56271 w 1772530"/>
              <a:gd name="connsiteY1" fmla="*/ 68854 h 181396"/>
              <a:gd name="connsiteX2" fmla="*/ 140677 w 1772530"/>
              <a:gd name="connsiteY2" fmla="*/ 40719 h 181396"/>
              <a:gd name="connsiteX3" fmla="*/ 309490 w 1772530"/>
              <a:gd name="connsiteY3" fmla="*/ 54787 h 181396"/>
              <a:gd name="connsiteX4" fmla="*/ 393896 w 1772530"/>
              <a:gd name="connsiteY4" fmla="*/ 125125 h 181396"/>
              <a:gd name="connsiteX5" fmla="*/ 478302 w 1772530"/>
              <a:gd name="connsiteY5" fmla="*/ 167328 h 181396"/>
              <a:gd name="connsiteX6" fmla="*/ 633047 w 1772530"/>
              <a:gd name="connsiteY6" fmla="*/ 139193 h 181396"/>
              <a:gd name="connsiteX7" fmla="*/ 675250 w 1772530"/>
              <a:gd name="connsiteY7" fmla="*/ 111057 h 181396"/>
              <a:gd name="connsiteX8" fmla="*/ 703385 w 1772530"/>
              <a:gd name="connsiteY8" fmla="*/ 68854 h 181396"/>
              <a:gd name="connsiteX9" fmla="*/ 787791 w 1772530"/>
              <a:gd name="connsiteY9" fmla="*/ 26651 h 181396"/>
              <a:gd name="connsiteX10" fmla="*/ 942536 w 1772530"/>
              <a:gd name="connsiteY10" fmla="*/ 40719 h 181396"/>
              <a:gd name="connsiteX11" fmla="*/ 1012874 w 1772530"/>
              <a:gd name="connsiteY11" fmla="*/ 96990 h 181396"/>
              <a:gd name="connsiteX12" fmla="*/ 1055077 w 1772530"/>
              <a:gd name="connsiteY12" fmla="*/ 111057 h 181396"/>
              <a:gd name="connsiteX13" fmla="*/ 1083213 w 1772530"/>
              <a:gd name="connsiteY13" fmla="*/ 139193 h 181396"/>
              <a:gd name="connsiteX14" fmla="*/ 1266093 w 1772530"/>
              <a:gd name="connsiteY14" fmla="*/ 139193 h 181396"/>
              <a:gd name="connsiteX15" fmla="*/ 1294228 w 1772530"/>
              <a:gd name="connsiteY15" fmla="*/ 111057 h 181396"/>
              <a:gd name="connsiteX16" fmla="*/ 1336431 w 1772530"/>
              <a:gd name="connsiteY16" fmla="*/ 96990 h 181396"/>
              <a:gd name="connsiteX17" fmla="*/ 1448973 w 1772530"/>
              <a:gd name="connsiteY17" fmla="*/ 12583 h 181396"/>
              <a:gd name="connsiteX18" fmla="*/ 1575582 w 1772530"/>
              <a:gd name="connsiteY18" fmla="*/ 26651 h 181396"/>
              <a:gd name="connsiteX19" fmla="*/ 1617785 w 1772530"/>
              <a:gd name="connsiteY19" fmla="*/ 96990 h 181396"/>
              <a:gd name="connsiteX20" fmla="*/ 1659988 w 1772530"/>
              <a:gd name="connsiteY20" fmla="*/ 111057 h 181396"/>
              <a:gd name="connsiteX21" fmla="*/ 1688123 w 1772530"/>
              <a:gd name="connsiteY21" fmla="*/ 139193 h 181396"/>
              <a:gd name="connsiteX22" fmla="*/ 1772530 w 1772530"/>
              <a:gd name="connsiteY22" fmla="*/ 153260 h 18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72530" h="181396">
                <a:moveTo>
                  <a:pt x="0" y="181396"/>
                </a:moveTo>
                <a:cubicBezTo>
                  <a:pt x="10368" y="150294"/>
                  <a:pt x="16987" y="88496"/>
                  <a:pt x="56271" y="68854"/>
                </a:cubicBezTo>
                <a:cubicBezTo>
                  <a:pt x="82797" y="55591"/>
                  <a:pt x="140677" y="40719"/>
                  <a:pt x="140677" y="40719"/>
                </a:cubicBezTo>
                <a:cubicBezTo>
                  <a:pt x="196948" y="45408"/>
                  <a:pt x="254120" y="43713"/>
                  <a:pt x="309490" y="54787"/>
                </a:cubicBezTo>
                <a:cubicBezTo>
                  <a:pt x="337065" y="60302"/>
                  <a:pt x="376429" y="110569"/>
                  <a:pt x="393896" y="125125"/>
                </a:cubicBezTo>
                <a:cubicBezTo>
                  <a:pt x="430256" y="155425"/>
                  <a:pt x="436006" y="153229"/>
                  <a:pt x="478302" y="167328"/>
                </a:cubicBezTo>
                <a:cubicBezTo>
                  <a:pt x="517085" y="162480"/>
                  <a:pt x="589679" y="160877"/>
                  <a:pt x="633047" y="139193"/>
                </a:cubicBezTo>
                <a:cubicBezTo>
                  <a:pt x="648169" y="131632"/>
                  <a:pt x="661182" y="120436"/>
                  <a:pt x="675250" y="111057"/>
                </a:cubicBezTo>
                <a:cubicBezTo>
                  <a:pt x="684628" y="96989"/>
                  <a:pt x="691430" y="80809"/>
                  <a:pt x="703385" y="68854"/>
                </a:cubicBezTo>
                <a:cubicBezTo>
                  <a:pt x="730655" y="41584"/>
                  <a:pt x="753467" y="38092"/>
                  <a:pt x="787791" y="26651"/>
                </a:cubicBezTo>
                <a:cubicBezTo>
                  <a:pt x="839373" y="31340"/>
                  <a:pt x="891891" y="29867"/>
                  <a:pt x="942536" y="40719"/>
                </a:cubicBezTo>
                <a:cubicBezTo>
                  <a:pt x="986337" y="50105"/>
                  <a:pt x="980188" y="77378"/>
                  <a:pt x="1012874" y="96990"/>
                </a:cubicBezTo>
                <a:cubicBezTo>
                  <a:pt x="1025589" y="104619"/>
                  <a:pt x="1041009" y="106368"/>
                  <a:pt x="1055077" y="111057"/>
                </a:cubicBezTo>
                <a:cubicBezTo>
                  <a:pt x="1064456" y="120436"/>
                  <a:pt x="1071840" y="132369"/>
                  <a:pt x="1083213" y="139193"/>
                </a:cubicBezTo>
                <a:cubicBezTo>
                  <a:pt x="1137013" y="171473"/>
                  <a:pt x="1215889" y="144213"/>
                  <a:pt x="1266093" y="139193"/>
                </a:cubicBezTo>
                <a:cubicBezTo>
                  <a:pt x="1275471" y="129814"/>
                  <a:pt x="1282855" y="117881"/>
                  <a:pt x="1294228" y="111057"/>
                </a:cubicBezTo>
                <a:cubicBezTo>
                  <a:pt x="1306943" y="103428"/>
                  <a:pt x="1324568" y="105887"/>
                  <a:pt x="1336431" y="96990"/>
                </a:cubicBezTo>
                <a:cubicBezTo>
                  <a:pt x="1465752" y="0"/>
                  <a:pt x="1353625" y="44366"/>
                  <a:pt x="1448973" y="12583"/>
                </a:cubicBezTo>
                <a:cubicBezTo>
                  <a:pt x="1491176" y="17272"/>
                  <a:pt x="1534616" y="15478"/>
                  <a:pt x="1575582" y="26651"/>
                </a:cubicBezTo>
                <a:cubicBezTo>
                  <a:pt x="1620499" y="38901"/>
                  <a:pt x="1592483" y="71688"/>
                  <a:pt x="1617785" y="96990"/>
                </a:cubicBezTo>
                <a:cubicBezTo>
                  <a:pt x="1628270" y="107475"/>
                  <a:pt x="1645920" y="106368"/>
                  <a:pt x="1659988" y="111057"/>
                </a:cubicBezTo>
                <a:cubicBezTo>
                  <a:pt x="1669366" y="120436"/>
                  <a:pt x="1676750" y="132369"/>
                  <a:pt x="1688123" y="139193"/>
                </a:cubicBezTo>
                <a:cubicBezTo>
                  <a:pt x="1718982" y="157708"/>
                  <a:pt x="1738921" y="153260"/>
                  <a:pt x="1772530" y="15326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4" name="Ravni poveznik sa strelicom 23"/>
          <p:cNvCxnSpPr/>
          <p:nvPr/>
        </p:nvCxnSpPr>
        <p:spPr>
          <a:xfrm flipH="1">
            <a:off x="4067944" y="645333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artworks-000009258286-fwj9i5-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3563888" y="364502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rgbClr val="FF6699"/>
                </a:solidFill>
              </a:rPr>
              <a:t>Rahela Lugomer</a:t>
            </a:r>
            <a:br>
              <a:rPr lang="hr-HR" sz="2000" dirty="0" smtClean="0">
                <a:solidFill>
                  <a:srgbClr val="FF6699"/>
                </a:solidFill>
              </a:rPr>
            </a:br>
            <a:endParaRPr lang="hr-HR" sz="2000" dirty="0">
              <a:solidFill>
                <a:srgbClr val="FF6699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491880" y="39330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6699"/>
                </a:solidFill>
              </a:rPr>
              <a:t>Leonarda Voloder</a:t>
            </a:r>
            <a:endParaRPr lang="hr-HR" dirty="0">
              <a:solidFill>
                <a:srgbClr val="FF6699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3563888" y="42210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6699"/>
                </a:solidFill>
              </a:rPr>
              <a:t>Maja </a:t>
            </a:r>
            <a:r>
              <a:rPr lang="hr-HR" dirty="0" err="1" smtClean="0">
                <a:solidFill>
                  <a:srgbClr val="FF6699"/>
                </a:solidFill>
              </a:rPr>
              <a:t>Rebernišak</a:t>
            </a:r>
            <a:endParaRPr lang="hr-HR" dirty="0">
              <a:solidFill>
                <a:srgbClr val="FF6699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635896" y="45091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6699"/>
                </a:solidFill>
              </a:rPr>
              <a:t>Brigita Volarić</a:t>
            </a:r>
            <a:endParaRPr lang="hr-HR" dirty="0">
              <a:solidFill>
                <a:srgbClr val="FF6699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129</Words>
  <Application>Microsoft Office PowerPoint</Application>
  <PresentationFormat>Prikaz na zaslonu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tema</vt:lpstr>
      <vt:lpstr>Google 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</dc:title>
  <dc:creator>Ucenik 1</dc:creator>
  <cp:lastModifiedBy>GLAVNO INFORMATIKA</cp:lastModifiedBy>
  <cp:revision>13</cp:revision>
  <dcterms:created xsi:type="dcterms:W3CDTF">2013-10-17T10:49:55Z</dcterms:created>
  <dcterms:modified xsi:type="dcterms:W3CDTF">2013-10-31T11:57:48Z</dcterms:modified>
</cp:coreProperties>
</file>